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5"/>
  </p:handoutMasterIdLst>
  <p:sldIdLst>
    <p:sldId id="256" r:id="rId2"/>
    <p:sldId id="257" r:id="rId3"/>
    <p:sldId id="259" r:id="rId4"/>
    <p:sldId id="260" r:id="rId5"/>
    <p:sldId id="291" r:id="rId6"/>
    <p:sldId id="261" r:id="rId7"/>
    <p:sldId id="269" r:id="rId8"/>
    <p:sldId id="267" r:id="rId9"/>
    <p:sldId id="264" r:id="rId10"/>
    <p:sldId id="266" r:id="rId11"/>
    <p:sldId id="265" r:id="rId12"/>
    <p:sldId id="262" r:id="rId13"/>
    <p:sldId id="268" r:id="rId14"/>
    <p:sldId id="270" r:id="rId15"/>
    <p:sldId id="271" r:id="rId16"/>
    <p:sldId id="283" r:id="rId17"/>
    <p:sldId id="292" r:id="rId18"/>
    <p:sldId id="273" r:id="rId19"/>
    <p:sldId id="281" r:id="rId20"/>
    <p:sldId id="293" r:id="rId21"/>
    <p:sldId id="280" r:id="rId22"/>
    <p:sldId id="299" r:id="rId23"/>
    <p:sldId id="300" r:id="rId24"/>
    <p:sldId id="284" r:id="rId25"/>
    <p:sldId id="297" r:id="rId26"/>
    <p:sldId id="296" r:id="rId27"/>
    <p:sldId id="294" r:id="rId28"/>
    <p:sldId id="275" r:id="rId29"/>
    <p:sldId id="295" r:id="rId30"/>
    <p:sldId id="277" r:id="rId31"/>
    <p:sldId id="298" r:id="rId32"/>
    <p:sldId id="289" r:id="rId33"/>
    <p:sldId id="290" r:id="rId34"/>
  </p:sldIdLst>
  <p:sldSz cx="9144000" cy="6858000" type="screen4x3"/>
  <p:notesSz cx="6881813" cy="100028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B14E16-33FC-427A-81F0-7B050D8E5457}" type="doc">
      <dgm:prSet loTypeId="urn:microsoft.com/office/officeart/2005/8/layout/hProcess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625CFC42-8B06-4ADE-AB3D-4F4BBB2A298E}">
      <dgm:prSet phldrT="[Testo]" phldr="1"/>
      <dgm:spPr/>
      <dgm:t>
        <a:bodyPr/>
        <a:lstStyle/>
        <a:p>
          <a:endParaRPr lang="it-IT" dirty="0"/>
        </a:p>
      </dgm:t>
    </dgm:pt>
    <dgm:pt modelId="{01938AC4-EDAD-48C3-AE83-01D88F81D49E}" type="parTrans" cxnId="{ADCBCF67-4752-459C-876D-A051B39B2558}">
      <dgm:prSet/>
      <dgm:spPr/>
      <dgm:t>
        <a:bodyPr/>
        <a:lstStyle/>
        <a:p>
          <a:endParaRPr lang="it-IT"/>
        </a:p>
      </dgm:t>
    </dgm:pt>
    <dgm:pt modelId="{7854BC31-08F6-4FDE-8D75-1A933CE0DDC2}" type="sibTrans" cxnId="{ADCBCF67-4752-459C-876D-A051B39B2558}">
      <dgm:prSet/>
      <dgm:spPr/>
      <dgm:t>
        <a:bodyPr/>
        <a:lstStyle/>
        <a:p>
          <a:endParaRPr lang="it-IT"/>
        </a:p>
      </dgm:t>
    </dgm:pt>
    <dgm:pt modelId="{A9CC5C00-66FB-430B-BCEB-503D700CA78B}">
      <dgm:prSet phldrT="[Testo]"/>
      <dgm:spPr/>
      <dgm:t>
        <a:bodyPr/>
        <a:lstStyle/>
        <a:p>
          <a:r>
            <a:rPr lang="it-IT" dirty="0" smtClean="0"/>
            <a:t>Regioni affacciate direttamente sull’Atlantico:</a:t>
          </a:r>
          <a:endParaRPr lang="it-IT" dirty="0"/>
        </a:p>
      </dgm:t>
    </dgm:pt>
    <dgm:pt modelId="{87A1E99E-2705-43F0-BBC3-6784F33C5069}" type="parTrans" cxnId="{4EB57309-F95F-4A65-9E95-FC6C341BF267}">
      <dgm:prSet/>
      <dgm:spPr/>
      <dgm:t>
        <a:bodyPr/>
        <a:lstStyle/>
        <a:p>
          <a:endParaRPr lang="it-IT"/>
        </a:p>
      </dgm:t>
    </dgm:pt>
    <dgm:pt modelId="{7D4B8320-85D9-4800-B954-F51D6D7E48D1}" type="sibTrans" cxnId="{4EB57309-F95F-4A65-9E95-FC6C341BF267}">
      <dgm:prSet/>
      <dgm:spPr/>
      <dgm:t>
        <a:bodyPr/>
        <a:lstStyle/>
        <a:p>
          <a:endParaRPr lang="it-IT"/>
        </a:p>
      </dgm:t>
    </dgm:pt>
    <dgm:pt modelId="{9EC9F2AD-686C-4D8F-B3C1-71B290E7DC2A}">
      <dgm:prSet phldrT="[Testo]"/>
      <dgm:spPr/>
      <dgm:t>
        <a:bodyPr/>
        <a:lstStyle/>
        <a:p>
          <a:r>
            <a:rPr lang="it-IT" dirty="0" smtClean="0"/>
            <a:t>clima più fresco d’estate e più caldo d’inverno.</a:t>
          </a:r>
          <a:endParaRPr lang="it-IT" dirty="0"/>
        </a:p>
      </dgm:t>
    </dgm:pt>
    <dgm:pt modelId="{BE1B4204-D04D-4244-ACB0-7BC247BE8850}" type="parTrans" cxnId="{44BFF8D9-3AC3-43DF-A8B5-3F212C919DDB}">
      <dgm:prSet/>
      <dgm:spPr/>
      <dgm:t>
        <a:bodyPr/>
        <a:lstStyle/>
        <a:p>
          <a:endParaRPr lang="it-IT"/>
        </a:p>
      </dgm:t>
    </dgm:pt>
    <dgm:pt modelId="{B9ECA9FD-A201-4AD7-B767-4C32572EF73D}" type="sibTrans" cxnId="{44BFF8D9-3AC3-43DF-A8B5-3F212C919DDB}">
      <dgm:prSet/>
      <dgm:spPr/>
      <dgm:t>
        <a:bodyPr/>
        <a:lstStyle/>
        <a:p>
          <a:endParaRPr lang="it-IT"/>
        </a:p>
      </dgm:t>
    </dgm:pt>
    <dgm:pt modelId="{996A3EE5-7C1E-44B3-9A9A-53614A5B4678}">
      <dgm:prSet phldrT="[Testo]" phldr="1"/>
      <dgm:spPr/>
      <dgm:t>
        <a:bodyPr/>
        <a:lstStyle/>
        <a:p>
          <a:endParaRPr lang="it-IT"/>
        </a:p>
      </dgm:t>
    </dgm:pt>
    <dgm:pt modelId="{184F72A4-73D2-407C-AA1D-209A0246295F}" type="parTrans" cxnId="{3FAE1AFE-E13C-41D7-9BFD-2DD08E86D162}">
      <dgm:prSet/>
      <dgm:spPr/>
      <dgm:t>
        <a:bodyPr/>
        <a:lstStyle/>
        <a:p>
          <a:endParaRPr lang="it-IT"/>
        </a:p>
      </dgm:t>
    </dgm:pt>
    <dgm:pt modelId="{7C7BEA6A-BCA4-44D7-A728-AED1C94EED8A}" type="sibTrans" cxnId="{3FAE1AFE-E13C-41D7-9BFD-2DD08E86D162}">
      <dgm:prSet/>
      <dgm:spPr/>
      <dgm:t>
        <a:bodyPr/>
        <a:lstStyle/>
        <a:p>
          <a:endParaRPr lang="it-IT"/>
        </a:p>
      </dgm:t>
    </dgm:pt>
    <dgm:pt modelId="{4F9EA588-956B-4FD8-B036-B157261DAC6B}">
      <dgm:prSet phldrT="[Testo]"/>
      <dgm:spPr/>
      <dgm:t>
        <a:bodyPr/>
        <a:lstStyle/>
        <a:p>
          <a:r>
            <a:rPr lang="it-IT" dirty="0" smtClean="0"/>
            <a:t>Regioni che si affacciano sul mar Mediterraneo: </a:t>
          </a:r>
          <a:endParaRPr lang="it-IT" dirty="0"/>
        </a:p>
      </dgm:t>
    </dgm:pt>
    <dgm:pt modelId="{DE8DC380-B3CF-44A7-B770-C3C078E04FE2}" type="parTrans" cxnId="{C114B727-8074-4C07-9877-0CE40C548BF1}">
      <dgm:prSet/>
      <dgm:spPr/>
      <dgm:t>
        <a:bodyPr/>
        <a:lstStyle/>
        <a:p>
          <a:endParaRPr lang="it-IT"/>
        </a:p>
      </dgm:t>
    </dgm:pt>
    <dgm:pt modelId="{B0F11201-5B01-4794-A86A-17DCAADCAFCF}" type="sibTrans" cxnId="{C114B727-8074-4C07-9877-0CE40C548BF1}">
      <dgm:prSet/>
      <dgm:spPr/>
      <dgm:t>
        <a:bodyPr/>
        <a:lstStyle/>
        <a:p>
          <a:endParaRPr lang="it-IT"/>
        </a:p>
      </dgm:t>
    </dgm:pt>
    <dgm:pt modelId="{AFD9A694-7CB0-43FB-9EFF-5CF288793D82}">
      <dgm:prSet phldrT="[Testo]"/>
      <dgm:spPr/>
      <dgm:t>
        <a:bodyPr/>
        <a:lstStyle/>
        <a:p>
          <a:r>
            <a:rPr lang="it-IT" dirty="0" smtClean="0"/>
            <a:t>hanno inverni miti</a:t>
          </a:r>
          <a:endParaRPr lang="it-IT" dirty="0"/>
        </a:p>
      </dgm:t>
    </dgm:pt>
    <dgm:pt modelId="{EDD049FB-F30D-452E-BA84-5AFB4A8DBB59}" type="parTrans" cxnId="{FA56F1DD-5C24-4674-BAC9-F9ACBFC58118}">
      <dgm:prSet/>
      <dgm:spPr/>
      <dgm:t>
        <a:bodyPr/>
        <a:lstStyle/>
        <a:p>
          <a:endParaRPr lang="it-IT"/>
        </a:p>
      </dgm:t>
    </dgm:pt>
    <dgm:pt modelId="{E56BC350-D279-4716-A713-3B96304288A6}" type="sibTrans" cxnId="{FA56F1DD-5C24-4674-BAC9-F9ACBFC58118}">
      <dgm:prSet/>
      <dgm:spPr/>
      <dgm:t>
        <a:bodyPr/>
        <a:lstStyle/>
        <a:p>
          <a:endParaRPr lang="it-IT"/>
        </a:p>
      </dgm:t>
    </dgm:pt>
    <dgm:pt modelId="{4D8C465C-8244-42E6-8CC5-2B1108499BE8}">
      <dgm:prSet phldrT="[Testo]" phldr="1"/>
      <dgm:spPr/>
      <dgm:t>
        <a:bodyPr/>
        <a:lstStyle/>
        <a:p>
          <a:endParaRPr lang="it-IT"/>
        </a:p>
      </dgm:t>
    </dgm:pt>
    <dgm:pt modelId="{6522E20A-6BF8-46C9-B812-B6B0EC61279E}" type="parTrans" cxnId="{025CF194-823F-446D-B1DD-A33AF2C60B1B}">
      <dgm:prSet/>
      <dgm:spPr/>
      <dgm:t>
        <a:bodyPr/>
        <a:lstStyle/>
        <a:p>
          <a:endParaRPr lang="it-IT"/>
        </a:p>
      </dgm:t>
    </dgm:pt>
    <dgm:pt modelId="{3624A547-3C81-4A27-AA44-A944536537BC}" type="sibTrans" cxnId="{025CF194-823F-446D-B1DD-A33AF2C60B1B}">
      <dgm:prSet/>
      <dgm:spPr/>
      <dgm:t>
        <a:bodyPr/>
        <a:lstStyle/>
        <a:p>
          <a:endParaRPr lang="it-IT"/>
        </a:p>
      </dgm:t>
    </dgm:pt>
    <dgm:pt modelId="{E1FE733E-8D26-4E40-855E-92745E4A0F95}">
      <dgm:prSet phldrT="[Testo]"/>
      <dgm:spPr/>
      <dgm:t>
        <a:bodyPr/>
        <a:lstStyle/>
        <a:p>
          <a:r>
            <a:rPr lang="it-IT" dirty="0" smtClean="0"/>
            <a:t>Aree più interne:</a:t>
          </a:r>
          <a:endParaRPr lang="it-IT" dirty="0"/>
        </a:p>
      </dgm:t>
    </dgm:pt>
    <dgm:pt modelId="{BF2EF96C-3925-44B2-884E-5261342DED2F}" type="parTrans" cxnId="{77D61AA0-7D98-44D5-9BF5-692F430D698B}">
      <dgm:prSet/>
      <dgm:spPr/>
      <dgm:t>
        <a:bodyPr/>
        <a:lstStyle/>
        <a:p>
          <a:endParaRPr lang="it-IT"/>
        </a:p>
      </dgm:t>
    </dgm:pt>
    <dgm:pt modelId="{BCE2A4F0-EBDA-4C6B-B15D-AD5A4A70B8D4}" type="sibTrans" cxnId="{77D61AA0-7D98-44D5-9BF5-692F430D698B}">
      <dgm:prSet/>
      <dgm:spPr/>
      <dgm:t>
        <a:bodyPr/>
        <a:lstStyle/>
        <a:p>
          <a:endParaRPr lang="it-IT"/>
        </a:p>
      </dgm:t>
    </dgm:pt>
    <dgm:pt modelId="{63689BB0-F338-46E3-BEBA-7212BEB0C5E3}">
      <dgm:prSet phldrT="[Testo]"/>
      <dgm:spPr/>
      <dgm:t>
        <a:bodyPr/>
        <a:lstStyle/>
        <a:p>
          <a:r>
            <a:rPr lang="it-IT" dirty="0" smtClean="0"/>
            <a:t>prevalgono le condizioni climatiche continentali</a:t>
          </a:r>
          <a:endParaRPr lang="it-IT" dirty="0"/>
        </a:p>
      </dgm:t>
    </dgm:pt>
    <dgm:pt modelId="{CEAD1672-626C-4C3F-8AA0-E7146F17CFB8}" type="parTrans" cxnId="{707768AF-430B-4F97-9CFC-323C644F8A8B}">
      <dgm:prSet/>
      <dgm:spPr/>
      <dgm:t>
        <a:bodyPr/>
        <a:lstStyle/>
        <a:p>
          <a:endParaRPr lang="it-IT"/>
        </a:p>
      </dgm:t>
    </dgm:pt>
    <dgm:pt modelId="{47A817E8-21B5-4E44-9A69-7D54D7390122}" type="sibTrans" cxnId="{707768AF-430B-4F97-9CFC-323C644F8A8B}">
      <dgm:prSet/>
      <dgm:spPr/>
      <dgm:t>
        <a:bodyPr/>
        <a:lstStyle/>
        <a:p>
          <a:endParaRPr lang="it-IT"/>
        </a:p>
      </dgm:t>
    </dgm:pt>
    <dgm:pt modelId="{8108630B-FDB5-431B-A36B-A8F2C0845E96}" type="pres">
      <dgm:prSet presAssocID="{F1B14E16-33FC-427A-81F0-7B050D8E5457}" presName="Name0" presStyleCnt="0">
        <dgm:presLayoutVars>
          <dgm:dir/>
          <dgm:animLvl val="lvl"/>
          <dgm:resizeHandles val="exact"/>
        </dgm:presLayoutVars>
      </dgm:prSet>
      <dgm:spPr/>
    </dgm:pt>
    <dgm:pt modelId="{C5075EB7-4EED-42A1-9B0F-7BE0F9DA8D20}" type="pres">
      <dgm:prSet presAssocID="{625CFC42-8B06-4ADE-AB3D-4F4BBB2A298E}" presName="compositeNode" presStyleCnt="0">
        <dgm:presLayoutVars>
          <dgm:bulletEnabled val="1"/>
        </dgm:presLayoutVars>
      </dgm:prSet>
      <dgm:spPr/>
    </dgm:pt>
    <dgm:pt modelId="{8060D452-0063-4D58-BC80-7F6CDAC28595}" type="pres">
      <dgm:prSet presAssocID="{625CFC42-8B06-4ADE-AB3D-4F4BBB2A298E}" presName="bgRect" presStyleLbl="node1" presStyleIdx="0" presStyleCnt="3"/>
      <dgm:spPr/>
    </dgm:pt>
    <dgm:pt modelId="{9751CB4E-3B44-4C82-AB7D-82B002E90743}" type="pres">
      <dgm:prSet presAssocID="{625CFC42-8B06-4ADE-AB3D-4F4BBB2A298E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C36659E6-1EB0-485A-9B43-BB7EB15B023D}" type="pres">
      <dgm:prSet presAssocID="{625CFC42-8B06-4ADE-AB3D-4F4BBB2A298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E760BCC-F1F3-40B8-9F85-857D261120D3}" type="pres">
      <dgm:prSet presAssocID="{7854BC31-08F6-4FDE-8D75-1A933CE0DDC2}" presName="hSp" presStyleCnt="0"/>
      <dgm:spPr/>
    </dgm:pt>
    <dgm:pt modelId="{8E4EE9BA-0813-417F-9EB5-40FFD1319C8C}" type="pres">
      <dgm:prSet presAssocID="{7854BC31-08F6-4FDE-8D75-1A933CE0DDC2}" presName="vProcSp" presStyleCnt="0"/>
      <dgm:spPr/>
    </dgm:pt>
    <dgm:pt modelId="{AAB45688-6A24-4527-A230-A0AB627CBA90}" type="pres">
      <dgm:prSet presAssocID="{7854BC31-08F6-4FDE-8D75-1A933CE0DDC2}" presName="vSp1" presStyleCnt="0"/>
      <dgm:spPr/>
    </dgm:pt>
    <dgm:pt modelId="{B296ABF3-4E20-4D75-AB65-D5B40A90C753}" type="pres">
      <dgm:prSet presAssocID="{7854BC31-08F6-4FDE-8D75-1A933CE0DDC2}" presName="simulatedConn" presStyleLbl="solidFgAcc1" presStyleIdx="0" presStyleCnt="2"/>
      <dgm:spPr/>
    </dgm:pt>
    <dgm:pt modelId="{F20AD94C-1BE1-4CB2-B9A9-6257756E7CDE}" type="pres">
      <dgm:prSet presAssocID="{7854BC31-08F6-4FDE-8D75-1A933CE0DDC2}" presName="vSp2" presStyleCnt="0"/>
      <dgm:spPr/>
    </dgm:pt>
    <dgm:pt modelId="{3E8818E9-6F66-4AF7-950A-65C2966A4C3C}" type="pres">
      <dgm:prSet presAssocID="{7854BC31-08F6-4FDE-8D75-1A933CE0DDC2}" presName="sibTrans" presStyleCnt="0"/>
      <dgm:spPr/>
    </dgm:pt>
    <dgm:pt modelId="{B51FFEB3-D263-4E7D-92B7-12080B58903C}" type="pres">
      <dgm:prSet presAssocID="{996A3EE5-7C1E-44B3-9A9A-53614A5B4678}" presName="compositeNode" presStyleCnt="0">
        <dgm:presLayoutVars>
          <dgm:bulletEnabled val="1"/>
        </dgm:presLayoutVars>
      </dgm:prSet>
      <dgm:spPr/>
    </dgm:pt>
    <dgm:pt modelId="{EB8026EE-0BCE-42CD-93BA-873F00F86A8D}" type="pres">
      <dgm:prSet presAssocID="{996A3EE5-7C1E-44B3-9A9A-53614A5B4678}" presName="bgRect" presStyleLbl="node1" presStyleIdx="1" presStyleCnt="3"/>
      <dgm:spPr/>
    </dgm:pt>
    <dgm:pt modelId="{E72AD355-9E74-4338-8F29-B222C9523E87}" type="pres">
      <dgm:prSet presAssocID="{996A3EE5-7C1E-44B3-9A9A-53614A5B4678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7AD8B26F-A272-492F-8869-81634B600165}" type="pres">
      <dgm:prSet presAssocID="{996A3EE5-7C1E-44B3-9A9A-53614A5B4678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3C77E9A-AE11-4212-81DD-5D3283A4278B}" type="pres">
      <dgm:prSet presAssocID="{7C7BEA6A-BCA4-44D7-A728-AED1C94EED8A}" presName="hSp" presStyleCnt="0"/>
      <dgm:spPr/>
    </dgm:pt>
    <dgm:pt modelId="{07BD5119-019A-465D-A708-D7F6D5D142E6}" type="pres">
      <dgm:prSet presAssocID="{7C7BEA6A-BCA4-44D7-A728-AED1C94EED8A}" presName="vProcSp" presStyleCnt="0"/>
      <dgm:spPr/>
    </dgm:pt>
    <dgm:pt modelId="{858E1479-F7A8-4DD1-8906-0FA048292E43}" type="pres">
      <dgm:prSet presAssocID="{7C7BEA6A-BCA4-44D7-A728-AED1C94EED8A}" presName="vSp1" presStyleCnt="0"/>
      <dgm:spPr/>
    </dgm:pt>
    <dgm:pt modelId="{98132F0F-B118-46EA-A1DF-546A15CFBAD9}" type="pres">
      <dgm:prSet presAssocID="{7C7BEA6A-BCA4-44D7-A728-AED1C94EED8A}" presName="simulatedConn" presStyleLbl="solidFgAcc1" presStyleIdx="1" presStyleCnt="2"/>
      <dgm:spPr/>
    </dgm:pt>
    <dgm:pt modelId="{45350FDE-91EB-40BC-92EB-46A066743318}" type="pres">
      <dgm:prSet presAssocID="{7C7BEA6A-BCA4-44D7-A728-AED1C94EED8A}" presName="vSp2" presStyleCnt="0"/>
      <dgm:spPr/>
    </dgm:pt>
    <dgm:pt modelId="{1A6FCD22-F99D-42D2-BDEB-9756EAC21097}" type="pres">
      <dgm:prSet presAssocID="{7C7BEA6A-BCA4-44D7-A728-AED1C94EED8A}" presName="sibTrans" presStyleCnt="0"/>
      <dgm:spPr/>
    </dgm:pt>
    <dgm:pt modelId="{A6F634F9-D9C3-4096-86B8-648FB8D1CD82}" type="pres">
      <dgm:prSet presAssocID="{4D8C465C-8244-42E6-8CC5-2B1108499BE8}" presName="compositeNode" presStyleCnt="0">
        <dgm:presLayoutVars>
          <dgm:bulletEnabled val="1"/>
        </dgm:presLayoutVars>
      </dgm:prSet>
      <dgm:spPr/>
    </dgm:pt>
    <dgm:pt modelId="{E40D44C1-FADD-4752-B463-22CDE6F46FE2}" type="pres">
      <dgm:prSet presAssocID="{4D8C465C-8244-42E6-8CC5-2B1108499BE8}" presName="bgRect" presStyleLbl="node1" presStyleIdx="2" presStyleCnt="3"/>
      <dgm:spPr/>
    </dgm:pt>
    <dgm:pt modelId="{9EDE9B84-F649-4A53-B4C9-A28BFD9A13FA}" type="pres">
      <dgm:prSet presAssocID="{4D8C465C-8244-42E6-8CC5-2B1108499BE8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13064ACE-A766-4904-B17C-A702F6C12CDB}" type="pres">
      <dgm:prSet presAssocID="{4D8C465C-8244-42E6-8CC5-2B1108499BE8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400D8CF-B741-4B61-AACB-48E805349E3B}" type="presOf" srcId="{63689BB0-F338-46E3-BEBA-7212BEB0C5E3}" destId="{13064ACE-A766-4904-B17C-A702F6C12CDB}" srcOrd="0" destOrd="1" presId="urn:microsoft.com/office/officeart/2005/8/layout/hProcess7"/>
    <dgm:cxn modelId="{C114B727-8074-4C07-9877-0CE40C548BF1}" srcId="{996A3EE5-7C1E-44B3-9A9A-53614A5B4678}" destId="{4F9EA588-956B-4FD8-B036-B157261DAC6B}" srcOrd="0" destOrd="0" parTransId="{DE8DC380-B3CF-44A7-B770-C3C078E04FE2}" sibTransId="{B0F11201-5B01-4794-A86A-17DCAADCAFCF}"/>
    <dgm:cxn modelId="{707768AF-430B-4F97-9CFC-323C644F8A8B}" srcId="{4D8C465C-8244-42E6-8CC5-2B1108499BE8}" destId="{63689BB0-F338-46E3-BEBA-7212BEB0C5E3}" srcOrd="1" destOrd="0" parTransId="{CEAD1672-626C-4C3F-8AA0-E7146F17CFB8}" sibTransId="{47A817E8-21B5-4E44-9A69-7D54D7390122}"/>
    <dgm:cxn modelId="{B70AC07B-BD4F-434F-A54E-38923EA2F89A}" type="presOf" srcId="{E1FE733E-8D26-4E40-855E-92745E4A0F95}" destId="{13064ACE-A766-4904-B17C-A702F6C12CDB}" srcOrd="0" destOrd="0" presId="urn:microsoft.com/office/officeart/2005/8/layout/hProcess7"/>
    <dgm:cxn modelId="{F3387500-11EB-4159-926D-3A8E3BB0A72B}" type="presOf" srcId="{F1B14E16-33FC-427A-81F0-7B050D8E5457}" destId="{8108630B-FDB5-431B-A36B-A8F2C0845E96}" srcOrd="0" destOrd="0" presId="urn:microsoft.com/office/officeart/2005/8/layout/hProcess7"/>
    <dgm:cxn modelId="{025CF194-823F-446D-B1DD-A33AF2C60B1B}" srcId="{F1B14E16-33FC-427A-81F0-7B050D8E5457}" destId="{4D8C465C-8244-42E6-8CC5-2B1108499BE8}" srcOrd="2" destOrd="0" parTransId="{6522E20A-6BF8-46C9-B812-B6B0EC61279E}" sibTransId="{3624A547-3C81-4A27-AA44-A944536537BC}"/>
    <dgm:cxn modelId="{F6765A9A-4AB2-4451-945E-57D56BB4C064}" type="presOf" srcId="{996A3EE5-7C1E-44B3-9A9A-53614A5B4678}" destId="{E72AD355-9E74-4338-8F29-B222C9523E87}" srcOrd="1" destOrd="0" presId="urn:microsoft.com/office/officeart/2005/8/layout/hProcess7"/>
    <dgm:cxn modelId="{FA56F1DD-5C24-4674-BAC9-F9ACBFC58118}" srcId="{996A3EE5-7C1E-44B3-9A9A-53614A5B4678}" destId="{AFD9A694-7CB0-43FB-9EFF-5CF288793D82}" srcOrd="1" destOrd="0" parTransId="{EDD049FB-F30D-452E-BA84-5AFB4A8DBB59}" sibTransId="{E56BC350-D279-4716-A713-3B96304288A6}"/>
    <dgm:cxn modelId="{C85A9A6A-016D-4A47-807B-7EAB31187869}" type="presOf" srcId="{A9CC5C00-66FB-430B-BCEB-503D700CA78B}" destId="{C36659E6-1EB0-485A-9B43-BB7EB15B023D}" srcOrd="0" destOrd="0" presId="urn:microsoft.com/office/officeart/2005/8/layout/hProcess7"/>
    <dgm:cxn modelId="{9DE927B0-123F-447A-8960-5E1647DDDD74}" type="presOf" srcId="{625CFC42-8B06-4ADE-AB3D-4F4BBB2A298E}" destId="{8060D452-0063-4D58-BC80-7F6CDAC28595}" srcOrd="0" destOrd="0" presId="urn:microsoft.com/office/officeart/2005/8/layout/hProcess7"/>
    <dgm:cxn modelId="{3FAE1AFE-E13C-41D7-9BFD-2DD08E86D162}" srcId="{F1B14E16-33FC-427A-81F0-7B050D8E5457}" destId="{996A3EE5-7C1E-44B3-9A9A-53614A5B4678}" srcOrd="1" destOrd="0" parTransId="{184F72A4-73D2-407C-AA1D-209A0246295F}" sibTransId="{7C7BEA6A-BCA4-44D7-A728-AED1C94EED8A}"/>
    <dgm:cxn modelId="{28876003-0BFA-4B51-9A44-D2B2E80276EF}" type="presOf" srcId="{4F9EA588-956B-4FD8-B036-B157261DAC6B}" destId="{7AD8B26F-A272-492F-8869-81634B600165}" srcOrd="0" destOrd="0" presId="urn:microsoft.com/office/officeart/2005/8/layout/hProcess7"/>
    <dgm:cxn modelId="{E1442FF4-5F5D-4AD4-8289-F6E25B8F7216}" type="presOf" srcId="{996A3EE5-7C1E-44B3-9A9A-53614A5B4678}" destId="{EB8026EE-0BCE-42CD-93BA-873F00F86A8D}" srcOrd="0" destOrd="0" presId="urn:microsoft.com/office/officeart/2005/8/layout/hProcess7"/>
    <dgm:cxn modelId="{E8E12716-7209-48DD-9144-FC340CCD5477}" type="presOf" srcId="{4D8C465C-8244-42E6-8CC5-2B1108499BE8}" destId="{9EDE9B84-F649-4A53-B4C9-A28BFD9A13FA}" srcOrd="1" destOrd="0" presId="urn:microsoft.com/office/officeart/2005/8/layout/hProcess7"/>
    <dgm:cxn modelId="{77D61AA0-7D98-44D5-9BF5-692F430D698B}" srcId="{4D8C465C-8244-42E6-8CC5-2B1108499BE8}" destId="{E1FE733E-8D26-4E40-855E-92745E4A0F95}" srcOrd="0" destOrd="0" parTransId="{BF2EF96C-3925-44B2-884E-5261342DED2F}" sibTransId="{BCE2A4F0-EBDA-4C6B-B15D-AD5A4A70B8D4}"/>
    <dgm:cxn modelId="{44BFF8D9-3AC3-43DF-A8B5-3F212C919DDB}" srcId="{625CFC42-8B06-4ADE-AB3D-4F4BBB2A298E}" destId="{9EC9F2AD-686C-4D8F-B3C1-71B290E7DC2A}" srcOrd="1" destOrd="0" parTransId="{BE1B4204-D04D-4244-ACB0-7BC247BE8850}" sibTransId="{B9ECA9FD-A201-4AD7-B767-4C32572EF73D}"/>
    <dgm:cxn modelId="{A1A2361B-277C-48F7-8EB0-6EBCDD88079C}" type="presOf" srcId="{625CFC42-8B06-4ADE-AB3D-4F4BBB2A298E}" destId="{9751CB4E-3B44-4C82-AB7D-82B002E90743}" srcOrd="1" destOrd="0" presId="urn:microsoft.com/office/officeart/2005/8/layout/hProcess7"/>
    <dgm:cxn modelId="{00D023BF-D358-402D-A42E-27759B1396D6}" type="presOf" srcId="{9EC9F2AD-686C-4D8F-B3C1-71B290E7DC2A}" destId="{C36659E6-1EB0-485A-9B43-BB7EB15B023D}" srcOrd="0" destOrd="1" presId="urn:microsoft.com/office/officeart/2005/8/layout/hProcess7"/>
    <dgm:cxn modelId="{55A9B657-8C54-44B4-800F-A5D94403C86A}" type="presOf" srcId="{4D8C465C-8244-42E6-8CC5-2B1108499BE8}" destId="{E40D44C1-FADD-4752-B463-22CDE6F46FE2}" srcOrd="0" destOrd="0" presId="urn:microsoft.com/office/officeart/2005/8/layout/hProcess7"/>
    <dgm:cxn modelId="{4EB57309-F95F-4A65-9E95-FC6C341BF267}" srcId="{625CFC42-8B06-4ADE-AB3D-4F4BBB2A298E}" destId="{A9CC5C00-66FB-430B-BCEB-503D700CA78B}" srcOrd="0" destOrd="0" parTransId="{87A1E99E-2705-43F0-BBC3-6784F33C5069}" sibTransId="{7D4B8320-85D9-4800-B954-F51D6D7E48D1}"/>
    <dgm:cxn modelId="{F3958787-AE75-4718-8E86-8870071B36FA}" type="presOf" srcId="{AFD9A694-7CB0-43FB-9EFF-5CF288793D82}" destId="{7AD8B26F-A272-492F-8869-81634B600165}" srcOrd="0" destOrd="1" presId="urn:microsoft.com/office/officeart/2005/8/layout/hProcess7"/>
    <dgm:cxn modelId="{ADCBCF67-4752-459C-876D-A051B39B2558}" srcId="{F1B14E16-33FC-427A-81F0-7B050D8E5457}" destId="{625CFC42-8B06-4ADE-AB3D-4F4BBB2A298E}" srcOrd="0" destOrd="0" parTransId="{01938AC4-EDAD-48C3-AE83-01D88F81D49E}" sibTransId="{7854BC31-08F6-4FDE-8D75-1A933CE0DDC2}"/>
    <dgm:cxn modelId="{29377B49-2140-47E2-B245-C1FD371AF9EA}" type="presParOf" srcId="{8108630B-FDB5-431B-A36B-A8F2C0845E96}" destId="{C5075EB7-4EED-42A1-9B0F-7BE0F9DA8D20}" srcOrd="0" destOrd="0" presId="urn:microsoft.com/office/officeart/2005/8/layout/hProcess7"/>
    <dgm:cxn modelId="{98D6D3AF-0BFC-481A-B12D-9B86202223A6}" type="presParOf" srcId="{C5075EB7-4EED-42A1-9B0F-7BE0F9DA8D20}" destId="{8060D452-0063-4D58-BC80-7F6CDAC28595}" srcOrd="0" destOrd="0" presId="urn:microsoft.com/office/officeart/2005/8/layout/hProcess7"/>
    <dgm:cxn modelId="{D41CD230-459E-4A3E-80C2-1F744E61219C}" type="presParOf" srcId="{C5075EB7-4EED-42A1-9B0F-7BE0F9DA8D20}" destId="{9751CB4E-3B44-4C82-AB7D-82B002E90743}" srcOrd="1" destOrd="0" presId="urn:microsoft.com/office/officeart/2005/8/layout/hProcess7"/>
    <dgm:cxn modelId="{102876FF-FD89-4085-B223-0C873F4DEFB2}" type="presParOf" srcId="{C5075EB7-4EED-42A1-9B0F-7BE0F9DA8D20}" destId="{C36659E6-1EB0-485A-9B43-BB7EB15B023D}" srcOrd="2" destOrd="0" presId="urn:microsoft.com/office/officeart/2005/8/layout/hProcess7"/>
    <dgm:cxn modelId="{AFBF201D-10AB-4E75-95D3-1A1BFF6827FE}" type="presParOf" srcId="{8108630B-FDB5-431B-A36B-A8F2C0845E96}" destId="{3E760BCC-F1F3-40B8-9F85-857D261120D3}" srcOrd="1" destOrd="0" presId="urn:microsoft.com/office/officeart/2005/8/layout/hProcess7"/>
    <dgm:cxn modelId="{2B6F6107-CC01-4F26-BD7B-2AE86199F010}" type="presParOf" srcId="{8108630B-FDB5-431B-A36B-A8F2C0845E96}" destId="{8E4EE9BA-0813-417F-9EB5-40FFD1319C8C}" srcOrd="2" destOrd="0" presId="urn:microsoft.com/office/officeart/2005/8/layout/hProcess7"/>
    <dgm:cxn modelId="{274B4F92-A1A1-454A-AF55-1CE1688DC20E}" type="presParOf" srcId="{8E4EE9BA-0813-417F-9EB5-40FFD1319C8C}" destId="{AAB45688-6A24-4527-A230-A0AB627CBA90}" srcOrd="0" destOrd="0" presId="urn:microsoft.com/office/officeart/2005/8/layout/hProcess7"/>
    <dgm:cxn modelId="{84FF2FD7-9364-4906-BA35-B5B5A415C76C}" type="presParOf" srcId="{8E4EE9BA-0813-417F-9EB5-40FFD1319C8C}" destId="{B296ABF3-4E20-4D75-AB65-D5B40A90C753}" srcOrd="1" destOrd="0" presId="urn:microsoft.com/office/officeart/2005/8/layout/hProcess7"/>
    <dgm:cxn modelId="{8EAB3AAB-FA36-44CF-BF64-0948E74795A9}" type="presParOf" srcId="{8E4EE9BA-0813-417F-9EB5-40FFD1319C8C}" destId="{F20AD94C-1BE1-4CB2-B9A9-6257756E7CDE}" srcOrd="2" destOrd="0" presId="urn:microsoft.com/office/officeart/2005/8/layout/hProcess7"/>
    <dgm:cxn modelId="{A7C84DBF-32EB-4C11-AB7B-6FB20EEAD67B}" type="presParOf" srcId="{8108630B-FDB5-431B-A36B-A8F2C0845E96}" destId="{3E8818E9-6F66-4AF7-950A-65C2966A4C3C}" srcOrd="3" destOrd="0" presId="urn:microsoft.com/office/officeart/2005/8/layout/hProcess7"/>
    <dgm:cxn modelId="{5013E84B-B012-4E72-89CF-2AC4E557F06C}" type="presParOf" srcId="{8108630B-FDB5-431B-A36B-A8F2C0845E96}" destId="{B51FFEB3-D263-4E7D-92B7-12080B58903C}" srcOrd="4" destOrd="0" presId="urn:microsoft.com/office/officeart/2005/8/layout/hProcess7"/>
    <dgm:cxn modelId="{620DE92A-E1F8-4B09-9376-92D45DA92602}" type="presParOf" srcId="{B51FFEB3-D263-4E7D-92B7-12080B58903C}" destId="{EB8026EE-0BCE-42CD-93BA-873F00F86A8D}" srcOrd="0" destOrd="0" presId="urn:microsoft.com/office/officeart/2005/8/layout/hProcess7"/>
    <dgm:cxn modelId="{F0B24205-214C-4420-AB7F-38594DBC2A87}" type="presParOf" srcId="{B51FFEB3-D263-4E7D-92B7-12080B58903C}" destId="{E72AD355-9E74-4338-8F29-B222C9523E87}" srcOrd="1" destOrd="0" presId="urn:microsoft.com/office/officeart/2005/8/layout/hProcess7"/>
    <dgm:cxn modelId="{7A36706E-3DEF-4807-898B-9A86248F5DAC}" type="presParOf" srcId="{B51FFEB3-D263-4E7D-92B7-12080B58903C}" destId="{7AD8B26F-A272-492F-8869-81634B600165}" srcOrd="2" destOrd="0" presId="urn:microsoft.com/office/officeart/2005/8/layout/hProcess7"/>
    <dgm:cxn modelId="{E8ABDEAC-ED4D-4CF4-BDE0-400541BDE957}" type="presParOf" srcId="{8108630B-FDB5-431B-A36B-A8F2C0845E96}" destId="{53C77E9A-AE11-4212-81DD-5D3283A4278B}" srcOrd="5" destOrd="0" presId="urn:microsoft.com/office/officeart/2005/8/layout/hProcess7"/>
    <dgm:cxn modelId="{CEF1A911-81FE-4905-96E3-3D9DD283AF9A}" type="presParOf" srcId="{8108630B-FDB5-431B-A36B-A8F2C0845E96}" destId="{07BD5119-019A-465D-A708-D7F6D5D142E6}" srcOrd="6" destOrd="0" presId="urn:microsoft.com/office/officeart/2005/8/layout/hProcess7"/>
    <dgm:cxn modelId="{6D899B45-4019-45EC-ACBC-F5FD1E324BE8}" type="presParOf" srcId="{07BD5119-019A-465D-A708-D7F6D5D142E6}" destId="{858E1479-F7A8-4DD1-8906-0FA048292E43}" srcOrd="0" destOrd="0" presId="urn:microsoft.com/office/officeart/2005/8/layout/hProcess7"/>
    <dgm:cxn modelId="{21E4D7E1-9E67-4F8C-812B-E71CD149B089}" type="presParOf" srcId="{07BD5119-019A-465D-A708-D7F6D5D142E6}" destId="{98132F0F-B118-46EA-A1DF-546A15CFBAD9}" srcOrd="1" destOrd="0" presId="urn:microsoft.com/office/officeart/2005/8/layout/hProcess7"/>
    <dgm:cxn modelId="{2EBA071E-6319-4BE5-AE57-71BD40411125}" type="presParOf" srcId="{07BD5119-019A-465D-A708-D7F6D5D142E6}" destId="{45350FDE-91EB-40BC-92EB-46A066743318}" srcOrd="2" destOrd="0" presId="urn:microsoft.com/office/officeart/2005/8/layout/hProcess7"/>
    <dgm:cxn modelId="{4CB4DC81-AE25-4BEC-A4AA-EE9072AF7D38}" type="presParOf" srcId="{8108630B-FDB5-431B-A36B-A8F2C0845E96}" destId="{1A6FCD22-F99D-42D2-BDEB-9756EAC21097}" srcOrd="7" destOrd="0" presId="urn:microsoft.com/office/officeart/2005/8/layout/hProcess7"/>
    <dgm:cxn modelId="{08BC326C-DDD6-47AA-9763-DC59CB4CC243}" type="presParOf" srcId="{8108630B-FDB5-431B-A36B-A8F2C0845E96}" destId="{A6F634F9-D9C3-4096-86B8-648FB8D1CD82}" srcOrd="8" destOrd="0" presId="urn:microsoft.com/office/officeart/2005/8/layout/hProcess7"/>
    <dgm:cxn modelId="{2282ABEC-0202-46FA-9C0F-753479D3EB05}" type="presParOf" srcId="{A6F634F9-D9C3-4096-86B8-648FB8D1CD82}" destId="{E40D44C1-FADD-4752-B463-22CDE6F46FE2}" srcOrd="0" destOrd="0" presId="urn:microsoft.com/office/officeart/2005/8/layout/hProcess7"/>
    <dgm:cxn modelId="{0978E528-F8E7-4185-8876-EF1F6CAD19D3}" type="presParOf" srcId="{A6F634F9-D9C3-4096-86B8-648FB8D1CD82}" destId="{9EDE9B84-F649-4A53-B4C9-A28BFD9A13FA}" srcOrd="1" destOrd="0" presId="urn:microsoft.com/office/officeart/2005/8/layout/hProcess7"/>
    <dgm:cxn modelId="{9F50BCA6-22A0-4D49-9FD7-CC956BA559D4}" type="presParOf" srcId="{A6F634F9-D9C3-4096-86B8-648FB8D1CD82}" destId="{13064ACE-A766-4904-B17C-A702F6C12CDB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60D452-0063-4D58-BC80-7F6CDAC28595}">
      <dsp:nvSpPr>
        <dsp:cNvPr id="0" name=""/>
        <dsp:cNvSpPr/>
      </dsp:nvSpPr>
      <dsp:spPr>
        <a:xfrm>
          <a:off x="622" y="732112"/>
          <a:ext cx="2680245" cy="3216294"/>
        </a:xfrm>
        <a:prstGeom prst="roundRect">
          <a:avLst>
            <a:gd name="adj" fmla="val 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000" kern="1200" dirty="0"/>
        </a:p>
      </dsp:txBody>
      <dsp:txXfrm rot="16200000">
        <a:off x="-1050033" y="1782768"/>
        <a:ext cx="2637361" cy="536049"/>
      </dsp:txXfrm>
    </dsp:sp>
    <dsp:sp modelId="{C36659E6-1EB0-485A-9B43-BB7EB15B023D}">
      <dsp:nvSpPr>
        <dsp:cNvPr id="0" name=""/>
        <dsp:cNvSpPr/>
      </dsp:nvSpPr>
      <dsp:spPr>
        <a:xfrm>
          <a:off x="536671" y="732112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Regioni affacciate direttamente sull’Atlantico:</a:t>
          </a:r>
          <a:endParaRPr lang="it-IT" sz="2600" kern="1200" dirty="0"/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clima più fresco d’estate e più caldo d’inverno.</a:t>
          </a:r>
          <a:endParaRPr lang="it-IT" sz="2600" kern="1200" dirty="0"/>
        </a:p>
      </dsp:txBody>
      <dsp:txXfrm>
        <a:off x="536671" y="732112"/>
        <a:ext cx="1996783" cy="3216294"/>
      </dsp:txXfrm>
    </dsp:sp>
    <dsp:sp modelId="{EB8026EE-0BCE-42CD-93BA-873F00F86A8D}">
      <dsp:nvSpPr>
        <dsp:cNvPr id="0" name=""/>
        <dsp:cNvSpPr/>
      </dsp:nvSpPr>
      <dsp:spPr>
        <a:xfrm>
          <a:off x="2774677" y="732112"/>
          <a:ext cx="2680245" cy="3216294"/>
        </a:xfrm>
        <a:prstGeom prst="roundRect">
          <a:avLst>
            <a:gd name="adj" fmla="val 5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000" kern="1200"/>
        </a:p>
      </dsp:txBody>
      <dsp:txXfrm rot="16200000">
        <a:off x="1724020" y="1782768"/>
        <a:ext cx="2637361" cy="536049"/>
      </dsp:txXfrm>
    </dsp:sp>
    <dsp:sp modelId="{B296ABF3-4E20-4D75-AB65-D5B40A90C753}">
      <dsp:nvSpPr>
        <dsp:cNvPr id="0" name=""/>
        <dsp:cNvSpPr/>
      </dsp:nvSpPr>
      <dsp:spPr>
        <a:xfrm rot="5400000">
          <a:off x="2551874" y="3286809"/>
          <a:ext cx="472408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D8B26F-A272-492F-8869-81634B600165}">
      <dsp:nvSpPr>
        <dsp:cNvPr id="0" name=""/>
        <dsp:cNvSpPr/>
      </dsp:nvSpPr>
      <dsp:spPr>
        <a:xfrm>
          <a:off x="3310726" y="732112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Regioni che si affacciano sul mar Mediterraneo: </a:t>
          </a:r>
          <a:endParaRPr lang="it-IT" sz="2600" kern="1200" dirty="0"/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hanno inverni miti</a:t>
          </a:r>
          <a:endParaRPr lang="it-IT" sz="2600" kern="1200" dirty="0"/>
        </a:p>
      </dsp:txBody>
      <dsp:txXfrm>
        <a:off x="3310726" y="732112"/>
        <a:ext cx="1996783" cy="3216294"/>
      </dsp:txXfrm>
    </dsp:sp>
    <dsp:sp modelId="{E40D44C1-FADD-4752-B463-22CDE6F46FE2}">
      <dsp:nvSpPr>
        <dsp:cNvPr id="0" name=""/>
        <dsp:cNvSpPr/>
      </dsp:nvSpPr>
      <dsp:spPr>
        <a:xfrm>
          <a:off x="5548731" y="732112"/>
          <a:ext cx="2680245" cy="3216294"/>
        </a:xfrm>
        <a:prstGeom prst="roundRect">
          <a:avLst>
            <a:gd name="adj" fmla="val 5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000" kern="1200"/>
        </a:p>
      </dsp:txBody>
      <dsp:txXfrm rot="16200000">
        <a:off x="4498075" y="1782768"/>
        <a:ext cx="2637361" cy="536049"/>
      </dsp:txXfrm>
    </dsp:sp>
    <dsp:sp modelId="{98132F0F-B118-46EA-A1DF-546A15CFBAD9}">
      <dsp:nvSpPr>
        <dsp:cNvPr id="0" name=""/>
        <dsp:cNvSpPr/>
      </dsp:nvSpPr>
      <dsp:spPr>
        <a:xfrm rot="5400000">
          <a:off x="5325928" y="3286809"/>
          <a:ext cx="472408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64ACE-A766-4904-B17C-A702F6C12CDB}">
      <dsp:nvSpPr>
        <dsp:cNvPr id="0" name=""/>
        <dsp:cNvSpPr/>
      </dsp:nvSpPr>
      <dsp:spPr>
        <a:xfrm>
          <a:off x="6084780" y="732112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Aree più interne:</a:t>
          </a:r>
          <a:endParaRPr lang="it-IT" sz="2600" kern="1200" dirty="0"/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 smtClean="0"/>
            <a:t>prevalgono le condizioni climatiche continentali</a:t>
          </a:r>
          <a:endParaRPr lang="it-IT" sz="2600" kern="1200" dirty="0"/>
        </a:p>
      </dsp:txBody>
      <dsp:txXfrm>
        <a:off x="6084780" y="732112"/>
        <a:ext cx="1996783" cy="3216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6D0C675F-BD9C-464E-B010-B196C164A6E5}" type="datetimeFigureOut">
              <a:rPr lang="it-IT" smtClean="0"/>
              <a:t>12/03/2014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98102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F6950880-CE7E-453D-BF51-BF5E6E6BAD24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8A93E-823D-4991-AD8C-FFC9A88503C1}" type="datetimeFigureOut">
              <a:rPr lang="it-IT" smtClean="0"/>
              <a:pPr/>
              <a:t>12/03/2014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ACCA1-3E9C-4366-9BDD-3A8C7F20568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99592" y="5157192"/>
            <a:ext cx="7632848" cy="1224136"/>
          </a:xfrm>
        </p:spPr>
        <p:txBody>
          <a:bodyPr>
            <a:normAutofit/>
          </a:bodyPr>
          <a:lstStyle/>
          <a:p>
            <a:r>
              <a:rPr lang="it-IT" b="1" dirty="0" smtClean="0"/>
              <a:t>IL CLIMA DELL’EUROPA</a:t>
            </a:r>
            <a:endParaRPr lang="it-IT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Immagine 3" descr="clim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548680"/>
            <a:ext cx="4813259" cy="43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In inverno anticiclone </a:t>
            </a:r>
            <a:br>
              <a:rPr lang="it-IT" b="1" dirty="0" smtClean="0"/>
            </a:br>
            <a:r>
              <a:rPr lang="it-IT" b="1" dirty="0" smtClean="0"/>
              <a:t>russo –siberiano</a:t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9715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Domina </a:t>
            </a:r>
            <a:r>
              <a:rPr lang="it-IT" dirty="0" smtClean="0"/>
              <a:t>l’Europa </a:t>
            </a:r>
            <a:r>
              <a:rPr lang="it-IT" dirty="0" smtClean="0"/>
              <a:t>nord-orientale </a:t>
            </a:r>
            <a:r>
              <a:rPr lang="it-IT" dirty="0" smtClean="0"/>
              <a:t>allargandosi fino all’Europa centrale  e </a:t>
            </a:r>
            <a:r>
              <a:rPr lang="it-IT" dirty="0" smtClean="0"/>
              <a:t>all’Italia </a:t>
            </a:r>
            <a:r>
              <a:rPr lang="it-IT" dirty="0" smtClean="0"/>
              <a:t>settentrionale. </a:t>
            </a:r>
            <a:endParaRPr lang="it-IT" dirty="0" smtClean="0"/>
          </a:p>
          <a:p>
            <a:r>
              <a:rPr lang="it-IT" dirty="0" smtClean="0"/>
              <a:t>Porta </a:t>
            </a:r>
            <a:r>
              <a:rPr lang="it-IT" dirty="0" smtClean="0"/>
              <a:t>aria fredda e secca. </a:t>
            </a:r>
            <a:endParaRPr lang="it-IT" dirty="0" smtClean="0"/>
          </a:p>
          <a:p>
            <a:r>
              <a:rPr lang="it-IT" dirty="0" smtClean="0"/>
              <a:t>Allontana </a:t>
            </a:r>
            <a:r>
              <a:rPr lang="it-IT" dirty="0" smtClean="0"/>
              <a:t>le precipitazioni verso le coste dell’Europa settentrionale e meridionale.</a:t>
            </a:r>
            <a:endParaRPr lang="it-IT" dirty="0"/>
          </a:p>
        </p:txBody>
      </p:sp>
      <p:pic>
        <p:nvPicPr>
          <p:cNvPr id="5" name="Segnaposto contenuto 4" descr="img03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43211" t="10178" r="8624" b="67548"/>
          <a:stretch>
            <a:fillRect/>
          </a:stretch>
        </p:blipFill>
        <p:spPr>
          <a:xfrm>
            <a:off x="4499992" y="1700808"/>
            <a:ext cx="4464496" cy="34920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In estate anticiclone delle Azzorre </a:t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Domina  </a:t>
            </a:r>
            <a:r>
              <a:rPr lang="it-IT" dirty="0" smtClean="0"/>
              <a:t>l’area del Mediterraneo portando tempo caldo, secco e stabile.  </a:t>
            </a:r>
            <a:endParaRPr lang="it-IT" dirty="0" smtClean="0"/>
          </a:p>
          <a:p>
            <a:r>
              <a:rPr lang="it-IT" dirty="0" smtClean="0"/>
              <a:t>Allontana </a:t>
            </a:r>
            <a:r>
              <a:rPr lang="it-IT" dirty="0" smtClean="0"/>
              <a:t>le precipitazioni verso le coste dell’Europa settentrionale e verso le regioni più interne del continente (ad est).</a:t>
            </a:r>
            <a:endParaRPr lang="it-IT" dirty="0"/>
          </a:p>
        </p:txBody>
      </p:sp>
      <p:pic>
        <p:nvPicPr>
          <p:cNvPr id="7" name="Segnaposto contenuto 6" descr="img03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44087" t="31518" r="8864" b="43268"/>
          <a:stretch>
            <a:fillRect/>
          </a:stretch>
        </p:blipFill>
        <p:spPr>
          <a:xfrm>
            <a:off x="4355976" y="2276872"/>
            <a:ext cx="4516216" cy="36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DISPOSIZIONE DELLE CATENE MONTUOSE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r>
              <a:rPr lang="it-IT" dirty="0" smtClean="0"/>
              <a:t>Le </a:t>
            </a:r>
            <a:r>
              <a:rPr lang="it-IT" dirty="0" smtClean="0">
                <a:solidFill>
                  <a:srgbClr val="FF0000"/>
                </a:solidFill>
              </a:rPr>
              <a:t>Alpi, i Pirenei </a:t>
            </a:r>
            <a:r>
              <a:rPr lang="it-IT" dirty="0" smtClean="0"/>
              <a:t>e altre catene montuose europee formano uno sbarramento per i venti freddi provenienti da nord e per quelli caldi provenienti da sud. </a:t>
            </a:r>
            <a:endParaRPr lang="it-IT" dirty="0" smtClean="0"/>
          </a:p>
          <a:p>
            <a:r>
              <a:rPr lang="it-IT" dirty="0" smtClean="0"/>
              <a:t>Ecco </a:t>
            </a:r>
            <a:r>
              <a:rPr lang="it-IT" dirty="0" smtClean="0"/>
              <a:t>perché l’Europa del nord è più fredda e quella del sud è più calda.</a:t>
            </a:r>
          </a:p>
          <a:p>
            <a:r>
              <a:rPr lang="it-IT" dirty="0" smtClean="0"/>
              <a:t>Non ci sono catene montuose importanti ad ostacolare i venti umidi provenienti dall’Oceano Atlantico (da ovest). Ecco perché le piogge arrivano fino al centro del continente.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Catene montuose</a:t>
            </a:r>
            <a:endParaRPr lang="it-IT" dirty="0"/>
          </a:p>
        </p:txBody>
      </p:sp>
      <p:pic>
        <p:nvPicPr>
          <p:cNvPr id="6" name="Segnaposto contenuto 5" descr="europ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132856"/>
            <a:ext cx="4950000" cy="396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REGIONI CLIMATICHE EUROPEE</a:t>
            </a:r>
            <a:endParaRPr lang="it-IT" b="1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	Dal punto di vista del clima, in Europa si possono distinguere</a:t>
            </a:r>
            <a:r>
              <a:rPr lang="it-IT" b="1" dirty="0" smtClean="0"/>
              <a:t> 5 grandi regioni climatiche  </a:t>
            </a:r>
            <a:r>
              <a:rPr lang="it-IT" dirty="0" smtClean="0"/>
              <a:t>che si differenziano a seconda di come i diversi fattori cambiano e/o si combinano tra loro.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REGIONE DEL CLIMA SUBARTICO</a:t>
            </a:r>
          </a:p>
          <a:p>
            <a:r>
              <a:rPr lang="it-IT" dirty="0" smtClean="0"/>
              <a:t>REGIONE DEL CLIMA ATLANTICO</a:t>
            </a:r>
          </a:p>
          <a:p>
            <a:r>
              <a:rPr lang="it-IT" dirty="0" smtClean="0"/>
              <a:t>REGIONE DEL CLIMA CONTINENTALE</a:t>
            </a:r>
          </a:p>
          <a:p>
            <a:r>
              <a:rPr lang="it-IT" dirty="0" smtClean="0"/>
              <a:t>REGIONE DEL CLIMA MEDITERRANEO</a:t>
            </a:r>
          </a:p>
          <a:p>
            <a:r>
              <a:rPr lang="it-IT" dirty="0" smtClean="0"/>
              <a:t>REGIONE DEL CLIMA ALPINO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regioni climatiche europee</a:t>
            </a:r>
            <a:endParaRPr lang="it-IT" dirty="0"/>
          </a:p>
        </p:txBody>
      </p:sp>
      <p:pic>
        <p:nvPicPr>
          <p:cNvPr id="7" name="Segnaposto contenuto 6" descr="img0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405" r="36864" b="46865"/>
          <a:stretch>
            <a:fillRect/>
          </a:stretch>
        </p:blipFill>
        <p:spPr>
          <a:xfrm>
            <a:off x="683568" y="1556792"/>
            <a:ext cx="4810206" cy="5004000"/>
          </a:xfrm>
        </p:spPr>
      </p:pic>
      <p:pic>
        <p:nvPicPr>
          <p:cNvPr id="8" name="Immagine 7" descr="img041.jpg"/>
          <p:cNvPicPr>
            <a:picLocks noChangeAspect="1"/>
          </p:cNvPicPr>
          <p:nvPr/>
        </p:nvPicPr>
        <p:blipFill>
          <a:blip r:embed="rId3" cstate="print"/>
          <a:srcRect l="70309" t="7413" r="7175" b="77844"/>
          <a:stretch>
            <a:fillRect/>
          </a:stretch>
        </p:blipFill>
        <p:spPr>
          <a:xfrm>
            <a:off x="5580112" y="1556792"/>
            <a:ext cx="288032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AMBIENTI NATURALI O BIOMI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it-IT" sz="3600" dirty="0" smtClean="0"/>
              <a:t>AD OGNI REGIONE CLIMATICA CORRISPONDE UN DETERMINATO BIOMA O AMBIENTE NATURALE, CARATTERIZZATO DA </a:t>
            </a:r>
            <a:r>
              <a:rPr lang="it-IT" sz="3600" b="1" dirty="0" smtClean="0">
                <a:solidFill>
                  <a:srgbClr val="FF0000"/>
                </a:solidFill>
              </a:rPr>
              <a:t>VEGETAZIONE</a:t>
            </a:r>
            <a:r>
              <a:rPr lang="it-IT" sz="3600" dirty="0" smtClean="0"/>
              <a:t>  E  </a:t>
            </a:r>
            <a:r>
              <a:rPr lang="it-IT" sz="3600" b="1" dirty="0" smtClean="0">
                <a:solidFill>
                  <a:srgbClr val="FF0000"/>
                </a:solidFill>
              </a:rPr>
              <a:t>SPECIE ANIMALI </a:t>
            </a:r>
            <a:r>
              <a:rPr lang="it-IT" sz="3600" dirty="0" smtClean="0"/>
              <a:t>SPECIFICHE.</a:t>
            </a:r>
          </a:p>
          <a:p>
            <a:pPr algn="ctr">
              <a:buNone/>
            </a:pPr>
            <a:r>
              <a:rPr lang="it-IT" sz="3600" dirty="0" smtClean="0"/>
              <a:t>I biomi sono stati modificati nel tempo dalla presenza/intervento dell’uomo.</a:t>
            </a:r>
            <a:endParaRPr lang="it-IT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REGIONE DEL CLIMA SUBARTICO </a:t>
            </a:r>
            <a:br>
              <a:rPr lang="it-IT" dirty="0" smtClean="0"/>
            </a:br>
            <a:r>
              <a:rPr lang="it-IT" dirty="0" smtClean="0"/>
              <a:t>(= sotto il circolo polare artico)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67544" y="1340768"/>
          <a:ext cx="8136904" cy="514336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/>
                <a:gridCol w="5832648"/>
              </a:tblGrid>
              <a:tr h="667823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DOVE E’ DIFFUSO?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/>
                        <a:t>ZONE PIÙ A NORD </a:t>
                      </a:r>
                      <a:r>
                        <a:rPr lang="it-IT" sz="2000" dirty="0" err="1" smtClean="0"/>
                        <a:t>D’EUROPA</a:t>
                      </a:r>
                      <a:r>
                        <a:rPr lang="it-IT" sz="2000" dirty="0" smtClean="0"/>
                        <a:t> </a:t>
                      </a:r>
                      <a:r>
                        <a:rPr lang="it-IT" sz="2000" baseline="0" dirty="0" smtClean="0"/>
                        <a:t> VICINE AL CIRCOLO POLARE ARTICO</a:t>
                      </a:r>
                      <a:endParaRPr lang="it-IT" sz="2000" dirty="0" smtClean="0"/>
                    </a:p>
                    <a:p>
                      <a:endParaRPr lang="it-IT" sz="2000" dirty="0"/>
                    </a:p>
                  </a:txBody>
                  <a:tcPr/>
                </a:tc>
              </a:tr>
              <a:tr h="66977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INVERNO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DURA MOLTO A LUNGO, TEMPERATURE MOLTO BASSE</a:t>
                      </a:r>
                      <a:endParaRPr lang="it-IT" sz="2000" dirty="0"/>
                    </a:p>
                  </a:txBody>
                  <a:tcPr/>
                </a:tc>
              </a:tr>
              <a:tr h="458102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ESTATE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BREVE E FRESCA</a:t>
                      </a:r>
                      <a:endParaRPr lang="it-IT" sz="2000" dirty="0"/>
                    </a:p>
                  </a:txBody>
                  <a:tcPr/>
                </a:tc>
              </a:tr>
              <a:tr h="534460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PRECIPITAZIONI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SCARSE,</a:t>
                      </a:r>
                      <a:r>
                        <a:rPr lang="it-IT" sz="2000" baseline="0" dirty="0" smtClean="0"/>
                        <a:t> PREVALENTEMENTE NEVOSE</a:t>
                      </a:r>
                      <a:endParaRPr lang="it-IT" sz="2000" dirty="0"/>
                    </a:p>
                  </a:txBody>
                  <a:tcPr/>
                </a:tc>
              </a:tr>
              <a:tr h="1556952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CARATTERISTICHE</a:t>
                      </a:r>
                      <a:r>
                        <a:rPr lang="it-IT" sz="2000" b="1" baseline="0" dirty="0" smtClean="0"/>
                        <a:t>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LA NEVE E IL GHIACCIO</a:t>
                      </a:r>
                      <a:r>
                        <a:rPr lang="it-IT" sz="2000" baseline="0" dirty="0" smtClean="0"/>
                        <a:t> RICOPRONO IL SUOLO PER BUONA PARTE DELL’ANNO </a:t>
                      </a:r>
                    </a:p>
                    <a:p>
                      <a:r>
                        <a:rPr lang="it-IT" sz="2000" baseline="0" dirty="0" smtClean="0"/>
                        <a:t>IN ESTATE SI SCIOLGONO, MA IL TERRENO RIMANE GHIACCIATO IN PROFONDITA’ (</a:t>
                      </a:r>
                      <a:r>
                        <a:rPr lang="it-IT" sz="2000" baseline="0" dirty="0" err="1" smtClean="0"/>
                        <a:t>permafrost=</a:t>
                      </a:r>
                      <a:r>
                        <a:rPr lang="it-IT" sz="2000" baseline="0" dirty="0" smtClean="0"/>
                        <a:t> </a:t>
                      </a:r>
                      <a:r>
                        <a:rPr lang="it-IT" sz="2000" baseline="0" dirty="0" err="1" smtClean="0"/>
                        <a:t>permanent</a:t>
                      </a:r>
                      <a:r>
                        <a:rPr lang="it-IT" sz="2000" baseline="0" dirty="0" smtClean="0"/>
                        <a:t> </a:t>
                      </a:r>
                      <a:r>
                        <a:rPr lang="it-IT" sz="2000" baseline="0" dirty="0" err="1" smtClean="0"/>
                        <a:t>frost=</a:t>
                      </a:r>
                      <a:r>
                        <a:rPr lang="it-IT" sz="2000" baseline="0" dirty="0" smtClean="0"/>
                        <a:t> ghiaccio permanente)</a:t>
                      </a:r>
                      <a:endParaRPr lang="it-IT" sz="2000" dirty="0"/>
                    </a:p>
                  </a:txBody>
                  <a:tcPr/>
                </a:tc>
              </a:tr>
              <a:tr h="85974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BIOMA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TUNDRA E TAIGA, FORESTE </a:t>
                      </a:r>
                      <a:r>
                        <a:rPr lang="it-IT" sz="2000" dirty="0" err="1" smtClean="0"/>
                        <a:t>DI</a:t>
                      </a:r>
                      <a:r>
                        <a:rPr lang="it-IT" sz="2000" dirty="0" smtClean="0"/>
                        <a:t> ALTA MONTAGNA</a:t>
                      </a:r>
                      <a:endParaRPr lang="it-IT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TUNDRA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dirty="0" smtClean="0"/>
              <a:t>	L’ambiente caratteristico della regione subartica è la TUNDRA (= pianura senza alberi, in lappone).</a:t>
            </a:r>
          </a:p>
          <a:p>
            <a:pPr>
              <a:buNone/>
            </a:pPr>
            <a:r>
              <a:rPr lang="it-IT" dirty="0" smtClean="0"/>
              <a:t>	Il suolo ghiacciato per molti mesi impedisce la crescita di piante ad alto fusto; crescono solo pochi arbusti, erbe, muschi e licheni.</a:t>
            </a:r>
          </a:p>
          <a:p>
            <a:pPr>
              <a:buNone/>
            </a:pPr>
            <a:r>
              <a:rPr lang="it-IT" dirty="0" smtClean="0"/>
              <a:t>	Specie animali: piccoli mammiferi come i lemming e le volpi artiche. In estate giungono anche renne, buoi muschiati e volpi bianche.</a:t>
            </a:r>
          </a:p>
          <a:p>
            <a:pPr>
              <a:buNone/>
            </a:pPr>
            <a:r>
              <a:rPr lang="it-IT" dirty="0" smtClean="0"/>
              <a:t>	Numerosi insetti e uccelli come le pernici bianche e le civette delle nevi.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TAIGA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dirty="0" smtClean="0"/>
              <a:t>	E’ la grande foresta di conifere (detta anche foresta boreale) che si estende dalla Scandinavia agli Urali e oltre.</a:t>
            </a:r>
          </a:p>
          <a:p>
            <a:pPr>
              <a:buNone/>
            </a:pPr>
            <a:r>
              <a:rPr lang="it-IT" dirty="0" smtClean="0"/>
              <a:t>	Abeti, pini e larici, alberi cioè che si adattano al clima rigido.</a:t>
            </a:r>
          </a:p>
          <a:p>
            <a:pPr>
              <a:buNone/>
            </a:pPr>
            <a:r>
              <a:rPr lang="it-IT" dirty="0" smtClean="0"/>
              <a:t>	Nelle zone più a sud si trovano anche latifoglie (betulle, pioppi e frassini).</a:t>
            </a:r>
          </a:p>
          <a:p>
            <a:pPr>
              <a:buNone/>
            </a:pPr>
            <a:r>
              <a:rPr lang="it-IT" dirty="0" smtClean="0"/>
              <a:t>	E’ il regno di molti mammiferi che durante la stagione estiva si spostano anche verso la tundra (alci, lupi, linci, orsi, ermellini, castori, renne, buoi muschiati …)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Fattori che influenzano il clima europeo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816424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LATITUDINE</a:t>
            </a:r>
          </a:p>
          <a:p>
            <a:r>
              <a:rPr lang="it-IT" dirty="0" smtClean="0"/>
              <a:t>VICINANZA </a:t>
            </a:r>
            <a:r>
              <a:rPr lang="it-IT" dirty="0" smtClean="0"/>
              <a:t>AI MARI </a:t>
            </a:r>
            <a:r>
              <a:rPr lang="it-IT" dirty="0" smtClean="0"/>
              <a:t>(MARITTIMITA’)</a:t>
            </a:r>
          </a:p>
          <a:p>
            <a:r>
              <a:rPr lang="it-IT" dirty="0" smtClean="0"/>
              <a:t>CORRENTI </a:t>
            </a:r>
            <a:r>
              <a:rPr lang="it-IT" dirty="0" smtClean="0"/>
              <a:t>MARINE</a:t>
            </a:r>
          </a:p>
          <a:p>
            <a:r>
              <a:rPr lang="it-IT" dirty="0" smtClean="0"/>
              <a:t>VENTI</a:t>
            </a:r>
          </a:p>
          <a:p>
            <a:r>
              <a:rPr lang="it-IT" dirty="0" smtClean="0"/>
              <a:t>POSIZIONE DELLE ZONE </a:t>
            </a:r>
            <a:r>
              <a:rPr lang="it-IT" dirty="0" err="1" smtClean="0"/>
              <a:t>DI</a:t>
            </a:r>
            <a:r>
              <a:rPr lang="it-IT" dirty="0" smtClean="0"/>
              <a:t> ALTA E BASSA PRESSIONE</a:t>
            </a:r>
            <a:endParaRPr lang="it-IT" dirty="0" smtClean="0"/>
          </a:p>
          <a:p>
            <a:r>
              <a:rPr lang="it-IT" dirty="0" smtClean="0"/>
              <a:t>DISPOSIZIONE DELLE CATENE MONTUOSE</a:t>
            </a:r>
          </a:p>
          <a:p>
            <a:pPr>
              <a:buNone/>
            </a:pPr>
            <a:r>
              <a:rPr lang="it-IT" dirty="0" smtClean="0"/>
              <a:t>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REGIONE DEL CLIMA CONTINENTALE</a:t>
            </a:r>
            <a:endParaRPr lang="it-IT" b="1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395536" y="1196752"/>
          <a:ext cx="8229600" cy="547260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14600"/>
                <a:gridCol w="5915000"/>
              </a:tblGrid>
              <a:tr h="1400727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DOVE E’ DIFFUSO?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ZONE LONTANE</a:t>
                      </a:r>
                      <a:r>
                        <a:rPr lang="it-IT" sz="2000" baseline="0" dirty="0" smtClean="0"/>
                        <a:t> DAL MARE : </a:t>
                      </a:r>
                      <a:r>
                        <a:rPr lang="it-IT" sz="2000" dirty="0" smtClean="0"/>
                        <a:t>EUROPA</a:t>
                      </a:r>
                      <a:r>
                        <a:rPr lang="it-IT" sz="2000" baseline="0" dirty="0" smtClean="0"/>
                        <a:t> CENTRORIENTALE , ZONE PIU’ INTERNE DELLA PENISOLA BALCANICA E DELLA RUSSIA. </a:t>
                      </a:r>
                    </a:p>
                    <a:p>
                      <a:endParaRPr lang="it-IT" sz="2000" dirty="0"/>
                    </a:p>
                  </a:txBody>
                  <a:tcPr/>
                </a:tc>
              </a:tr>
              <a:tr h="42347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INVERNO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FREDDO CON LUNGHI PERIODI </a:t>
                      </a:r>
                      <a:r>
                        <a:rPr lang="it-IT" sz="2000" dirty="0" err="1" smtClean="0"/>
                        <a:t>DI</a:t>
                      </a:r>
                      <a:r>
                        <a:rPr lang="it-IT" sz="2000" dirty="0" smtClean="0"/>
                        <a:t> GELO</a:t>
                      </a:r>
                      <a:endParaRPr lang="it-IT" sz="2000" dirty="0"/>
                    </a:p>
                  </a:txBody>
                  <a:tcPr/>
                </a:tc>
              </a:tr>
              <a:tr h="74922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ESTATE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CALDE E UMIDE (zone vicine alle coste), ARIDE</a:t>
                      </a:r>
                      <a:r>
                        <a:rPr lang="it-IT" sz="2000" baseline="0" dirty="0" smtClean="0"/>
                        <a:t> (zone più interne). L’escursione termica è molto alta.</a:t>
                      </a:r>
                      <a:endParaRPr lang="it-IT" sz="2000" dirty="0"/>
                    </a:p>
                  </a:txBody>
                  <a:tcPr/>
                </a:tc>
              </a:tr>
              <a:tr h="42347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PRECIPITAZIONI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-</a:t>
                      </a:r>
                      <a:endParaRPr lang="it-IT" sz="2000" dirty="0"/>
                    </a:p>
                  </a:txBody>
                  <a:tcPr/>
                </a:tc>
              </a:tr>
              <a:tr h="2052228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CARATTERISTICHE</a:t>
                      </a:r>
                      <a:r>
                        <a:rPr lang="it-IT" sz="2000" b="1" baseline="0" dirty="0" smtClean="0"/>
                        <a:t>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000" dirty="0" smtClean="0"/>
                        <a:t>E’ una regione climatica molto</a:t>
                      </a:r>
                      <a:r>
                        <a:rPr lang="it-IT" sz="2000" baseline="0" dirty="0" smtClean="0"/>
                        <a:t> vasta. </a:t>
                      </a:r>
                    </a:p>
                    <a:p>
                      <a:pPr>
                        <a:buNone/>
                      </a:pPr>
                      <a:r>
                        <a:rPr lang="it-IT" sz="2000" dirty="0" smtClean="0"/>
                        <a:t>Si distinguono 4 aree: </a:t>
                      </a:r>
                    </a:p>
                    <a:p>
                      <a:r>
                        <a:rPr lang="it-IT" sz="2000" dirty="0" smtClean="0"/>
                        <a:t>CONTINENTALE FREDDO</a:t>
                      </a:r>
                    </a:p>
                    <a:p>
                      <a:r>
                        <a:rPr lang="it-IT" sz="2000" dirty="0" smtClean="0"/>
                        <a:t>CONTINENTALE TEMPERATO</a:t>
                      </a:r>
                    </a:p>
                    <a:p>
                      <a:r>
                        <a:rPr lang="it-IT" sz="2000" dirty="0" smtClean="0"/>
                        <a:t>CONTINENTALE ARIDO</a:t>
                      </a:r>
                    </a:p>
                    <a:p>
                      <a:r>
                        <a:rPr lang="it-IT" sz="2000" dirty="0" smtClean="0"/>
                        <a:t>SUBCONTINENTALE</a:t>
                      </a:r>
                    </a:p>
                  </a:txBody>
                  <a:tcPr/>
                </a:tc>
              </a:tr>
              <a:tr h="423476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BIOMA 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FORESTA</a:t>
                      </a:r>
                      <a:r>
                        <a:rPr lang="it-IT" sz="2000" baseline="0" dirty="0" smtClean="0"/>
                        <a:t> TEMPERATA, PRATERIA, STEPPA</a:t>
                      </a:r>
                      <a:endParaRPr lang="it-IT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CONTINENTALE FREDDO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Comprende le zone più fredde intorno al Mar Baltico e il Bassopiano Sarmatico.</a:t>
            </a:r>
          </a:p>
          <a:p>
            <a:r>
              <a:rPr lang="it-IT" dirty="0" smtClean="0"/>
              <a:t>Inverni  molto rigidi ed estati fresche.</a:t>
            </a:r>
          </a:p>
          <a:p>
            <a:r>
              <a:rPr lang="it-IT" dirty="0" smtClean="0"/>
              <a:t>Precipitazioni invernali nevose che ricoprono il terreno per molto tempo.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CLIMA CONTINENTALE ARIDO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Interessa l’area meridionale dell’Europa, fra il Mar Nero e il Mar Caspio. </a:t>
            </a:r>
          </a:p>
          <a:p>
            <a:r>
              <a:rPr lang="it-IT" dirty="0" smtClean="0"/>
              <a:t>Qui gli inverni sono freddi e le estati calde (da -10° a 30°).</a:t>
            </a:r>
          </a:p>
          <a:p>
            <a:r>
              <a:rPr lang="it-IT" dirty="0" smtClean="0"/>
              <a:t>La piovosità è bassa quindi alcune zone sono quasi desertiche.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CLIMA CONTINENTALE TEMPERATO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E’ il clima della regione centro-orientale, dalla Germania alla Polonia, della Pianura Padana  e delle zone interne dei Balcani.</a:t>
            </a:r>
          </a:p>
          <a:p>
            <a:r>
              <a:rPr lang="it-IT" dirty="0" smtClean="0"/>
              <a:t>Temperature miti e precipitazioni abbondanti diffuse nell’arco dell’anno.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FORESTA TEMPERATA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dirty="0" smtClean="0"/>
              <a:t>	Anticamente gran parte dell’Europa continentale era coperta da foreste di alberi che perdevano le foglie in autunno e le rimettevano in primavera (</a:t>
            </a:r>
            <a:r>
              <a:rPr lang="it-IT" dirty="0" err="1" smtClean="0"/>
              <a:t>caducifoglie</a:t>
            </a:r>
            <a:r>
              <a:rPr lang="it-IT" dirty="0" smtClean="0"/>
              <a:t> come faggi, querce, frassini, aceri, pioppi, tigli, betulle …).</a:t>
            </a:r>
          </a:p>
          <a:p>
            <a:pPr>
              <a:buNone/>
            </a:pPr>
            <a:r>
              <a:rPr lang="it-IT" dirty="0" smtClean="0"/>
              <a:t>	Questa fitta foresta aveva anche un ricco sottobosco fatto di arbusti, erbe e muschi.</a:t>
            </a:r>
          </a:p>
          <a:p>
            <a:pPr>
              <a:buNone/>
            </a:pPr>
            <a:r>
              <a:rPr lang="it-IT" dirty="0" smtClean="0"/>
              <a:t>	La fauna era costituita da numerose specie di mammiferi come marmotte, tassi, scoiattoli, linci, lupi, cervi, orsi, caprioli, bisonti, buoi e cavalli selvatici.</a:t>
            </a:r>
          </a:p>
          <a:p>
            <a:pPr>
              <a:buNone/>
            </a:pPr>
            <a:r>
              <a:rPr lang="it-IT" dirty="0" smtClean="0"/>
              <a:t>	Oggi questa foresta è quasi del tutto scomparsa a causa dell’intervento dell’uomo.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PRATERIA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Vasta pianura costituita da piante erbacee (graminacee e leguminose) con radi arbusti, tipica delle zone temperate continentali con piogge scarse.</a:t>
            </a:r>
          </a:p>
          <a:p>
            <a:r>
              <a:rPr lang="it-IT" dirty="0" smtClean="0"/>
              <a:t>E’ il bioma che si alternava alla foresta temperata.</a:t>
            </a:r>
          </a:p>
          <a:p>
            <a:r>
              <a:rPr lang="it-IT" dirty="0" smtClean="0"/>
              <a:t>Fauna: lupi, volpi, lepri, piccoli roditori e uccelli rapaci.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/>
              <a:t>STEPPA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Nelle zone con clima continentale arido le praterie si trasformano in steppe, distese pianeggianti con erbe rade e secche per la scarsità di piogge.</a:t>
            </a:r>
          </a:p>
          <a:p>
            <a:r>
              <a:rPr lang="it-IT" dirty="0" smtClean="0"/>
              <a:t>L’antica steppa europea è stata modificata dall’uomo.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REGIONE DEL CLIMA </a:t>
            </a:r>
            <a:r>
              <a:rPr lang="it-IT" b="1" dirty="0" smtClean="0"/>
              <a:t>ATLANTICO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1340767"/>
          <a:ext cx="8229600" cy="5328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92"/>
                <a:gridCol w="5987008"/>
              </a:tblGrid>
              <a:tr h="1775225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DOVE E’ DIFFUSO?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Interessa le aree affacciate sull’Oceano Atlantico: Penisola Iberica, Regione Francese, Irlanda e Regno Unito, Norvegia, Danimarca e Svezia meridionale.</a:t>
                      </a:r>
                      <a:endParaRPr lang="it-IT" sz="2400" dirty="0"/>
                    </a:p>
                  </a:txBody>
                  <a:tcPr/>
                </a:tc>
              </a:tr>
              <a:tr h="573885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INVERNO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Temperature miti (Corrente del Golfo) </a:t>
                      </a:r>
                      <a:endParaRPr lang="it-IT" sz="2400" dirty="0"/>
                    </a:p>
                  </a:txBody>
                  <a:tcPr/>
                </a:tc>
              </a:tr>
              <a:tr h="99054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ESTATE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Fresche</a:t>
                      </a:r>
                    </a:p>
                    <a:p>
                      <a:r>
                        <a:rPr lang="it-IT" sz="2400" dirty="0" smtClean="0"/>
                        <a:t>bassa escursione termica </a:t>
                      </a:r>
                    </a:p>
                  </a:txBody>
                  <a:tcPr/>
                </a:tc>
              </a:tr>
              <a:tr h="1415059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PRECIPITAZIONI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abbondanti precipitazioni</a:t>
                      </a:r>
                      <a:r>
                        <a:rPr lang="it-IT" sz="2400" b="0" baseline="0" dirty="0" smtClean="0"/>
                        <a:t> tutto l’anno.</a:t>
                      </a:r>
                    </a:p>
                    <a:p>
                      <a:r>
                        <a:rPr lang="it-IT" sz="2400" dirty="0" smtClean="0"/>
                        <a:t>L’abbondante umidità porta alla formazione di </a:t>
                      </a:r>
                      <a:r>
                        <a:rPr lang="it-IT" sz="2400" b="1" dirty="0" smtClean="0"/>
                        <a:t>nebbie</a:t>
                      </a:r>
                      <a:r>
                        <a:rPr lang="it-IT" sz="2400" dirty="0" smtClean="0"/>
                        <a:t> in molti mesi dell’anno.</a:t>
                      </a:r>
                    </a:p>
                  </a:txBody>
                  <a:tcPr/>
                </a:tc>
              </a:tr>
              <a:tr h="573885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BIOMA</a:t>
                      </a:r>
                      <a:r>
                        <a:rPr lang="it-IT" sz="2400" b="1" baseline="0" dirty="0" smtClean="0"/>
                        <a:t>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Foresta temperata, brughiera</a:t>
                      </a:r>
                      <a:endParaRPr lang="it-IT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BRUGHIERA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E’ il paesaggio naturale tipico della regione atlantica, soprattutto dove il suolo non è molto fertile e riescono a crescere solo piante erbacee  e arbustive come l’erica, la ginestra e il </a:t>
            </a:r>
            <a:r>
              <a:rPr lang="it-IT" dirty="0" err="1" smtClean="0"/>
              <a:t>brugo</a:t>
            </a:r>
            <a:r>
              <a:rPr lang="it-IT" dirty="0" smtClean="0"/>
              <a:t>.</a:t>
            </a:r>
          </a:p>
          <a:p>
            <a:r>
              <a:rPr lang="it-IT" dirty="0" smtClean="0"/>
              <a:t>Questo paesaggio è diffuso in Irlanda, Inghilterra, Norvegia e Germania (sotto i 200 m. </a:t>
            </a:r>
            <a:r>
              <a:rPr lang="it-IT" dirty="0" err="1" smtClean="0"/>
              <a:t>slm</a:t>
            </a:r>
            <a:r>
              <a:rPr lang="it-IT" dirty="0" smtClean="0"/>
              <a:t>).</a:t>
            </a:r>
          </a:p>
          <a:p>
            <a:r>
              <a:rPr lang="it-IT" dirty="0" smtClean="0"/>
              <a:t>Fauna: cervi, pernici bianche, lepri, volpi, scoiattoli .</a:t>
            </a:r>
          </a:p>
          <a:p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REGIONE DEL CLIMA </a:t>
            </a:r>
            <a:r>
              <a:rPr lang="it-IT" b="1" dirty="0" smtClean="0"/>
              <a:t>MEDITERRANEO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889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02632"/>
                <a:gridCol w="5626968"/>
              </a:tblGrid>
              <a:tr h="1480574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DOVE E’ DIFFUSO?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dirty="0" smtClean="0"/>
                        <a:t>Interessa tutta l’area del Mediterraneo, dalla Penisola Iberica al Mar Nero.</a:t>
                      </a:r>
                    </a:p>
                    <a:p>
                      <a:endParaRPr lang="it-IT" sz="2800" dirty="0"/>
                    </a:p>
                  </a:txBody>
                  <a:tcPr/>
                </a:tc>
              </a:tr>
              <a:tr h="616906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INVERNO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800" dirty="0" smtClean="0"/>
                        <a:t>FRESCHI E PIOVOSI</a:t>
                      </a:r>
                      <a:endParaRPr lang="it-IT" sz="2800" dirty="0"/>
                    </a:p>
                  </a:txBody>
                  <a:tcPr/>
                </a:tc>
              </a:tr>
              <a:tr h="616906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ESTATE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800" dirty="0" smtClean="0"/>
                        <a:t>CALDE E ARIDE.</a:t>
                      </a:r>
                      <a:endParaRPr lang="it-IT" sz="2800" dirty="0"/>
                    </a:p>
                  </a:txBody>
                  <a:tcPr/>
                </a:tc>
              </a:tr>
              <a:tr h="616906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PRECIPITAZIONI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800" dirty="0" smtClean="0"/>
                        <a:t>PRECIPITAZIONI IRREGOLARI</a:t>
                      </a:r>
                      <a:endParaRPr lang="it-IT" sz="2800" dirty="0"/>
                    </a:p>
                  </a:txBody>
                  <a:tcPr/>
                </a:tc>
              </a:tr>
              <a:tr h="616906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BIOMA</a:t>
                      </a:r>
                      <a:r>
                        <a:rPr lang="it-IT" sz="2400" b="1" baseline="0" dirty="0" smtClean="0"/>
                        <a:t>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FORESTA MEDITERRANEA E MACCHIA</a:t>
                      </a:r>
                      <a:r>
                        <a:rPr lang="it-IT" sz="2400" baseline="0" dirty="0" smtClean="0"/>
                        <a:t> MEDITERRANEA</a:t>
                      </a:r>
                      <a:endParaRPr lang="it-IT" sz="2400" dirty="0"/>
                    </a:p>
                  </a:txBody>
                  <a:tcPr/>
                </a:tc>
              </a:tr>
              <a:tr h="616906">
                <a:tc>
                  <a:txBody>
                    <a:bodyPr/>
                    <a:lstStyle/>
                    <a:p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LATITUDINE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E’ LA DISTANZA </a:t>
            </a:r>
            <a:r>
              <a:rPr lang="it-IT" dirty="0" err="1" smtClean="0"/>
              <a:t>DI</a:t>
            </a:r>
            <a:r>
              <a:rPr lang="it-IT" dirty="0" smtClean="0"/>
              <a:t> UN PUNTO DALL’EQUATORE.</a:t>
            </a:r>
          </a:p>
          <a:p>
            <a:r>
              <a:rPr lang="it-IT" dirty="0" smtClean="0"/>
              <a:t>L’Europa è compresa tra 35° e 71° N di latitudine, quindi nella </a:t>
            </a:r>
            <a:r>
              <a:rPr lang="it-IT" dirty="0" smtClean="0">
                <a:solidFill>
                  <a:srgbClr val="FF0000"/>
                </a:solidFill>
              </a:rPr>
              <a:t>zona temperata </a:t>
            </a:r>
            <a:r>
              <a:rPr lang="it-IT" dirty="0" smtClean="0"/>
              <a:t>boreale (clima né troppo caldo né troppo freddo).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FORESTA E MACCHIA MEDITERRANEA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b="1" dirty="0" smtClean="0"/>
              <a:t>Foresta mediterranea</a:t>
            </a:r>
            <a:r>
              <a:rPr lang="it-IT" dirty="0" smtClean="0"/>
              <a:t>: oggi quasi del tutto scomparsa, era costituita da pini, querce da sughero e lecci. Oggi l’uomo vi ha inserito olivi, viti e piante da frutto.</a:t>
            </a:r>
          </a:p>
          <a:p>
            <a:r>
              <a:rPr lang="it-IT" b="1" dirty="0" smtClean="0"/>
              <a:t>Macchia mediterranea</a:t>
            </a:r>
            <a:r>
              <a:rPr lang="it-IT" dirty="0" smtClean="0"/>
              <a:t>: arbusti, piccoli alberi e cespugli come il corbezzolo, il mirto e la ginestra. Fino ad un secolo fa era molto estesa; oggi ridotta e degradata da intervento dell’uomo.</a:t>
            </a:r>
          </a:p>
          <a:p>
            <a:r>
              <a:rPr lang="it-IT" b="1" dirty="0" smtClean="0"/>
              <a:t>Fauna: </a:t>
            </a:r>
            <a:r>
              <a:rPr lang="it-IT" dirty="0" smtClean="0"/>
              <a:t>lupi, cinghiali, mufloni, volpi, lepri, caprioli, istrici, daini, rettili e uccelli.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CLIMA ALPINO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323528" y="0"/>
          <a:ext cx="8229600" cy="65973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02632"/>
                <a:gridCol w="5626968"/>
              </a:tblGrid>
              <a:tr h="2777157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DOVE E’ DIFFUSO?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dirty="0" smtClean="0"/>
                        <a:t>Interessa le regioni con maggior altitudine (oltre i 2.000 – 2.500 metri </a:t>
                      </a:r>
                      <a:r>
                        <a:rPr lang="it-IT" sz="2800" dirty="0" err="1" smtClean="0"/>
                        <a:t>slm</a:t>
                      </a:r>
                      <a:r>
                        <a:rPr lang="it-IT" sz="2800" dirty="0" smtClean="0"/>
                        <a:t>).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dirty="0" smtClean="0"/>
                        <a:t>Viene chiamato alpino perché è tipico della  regione delle Alpi</a:t>
                      </a:r>
                    </a:p>
                  </a:txBody>
                  <a:tcPr/>
                </a:tc>
              </a:tr>
              <a:tr h="1711946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INVERNO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dirty="0" smtClean="0"/>
                        <a:t>I caratteri del clima sono simili a quelli delle regioni subartiche, con inverni freddi e nevosi  ed</a:t>
                      </a:r>
                    </a:p>
                  </a:txBody>
                  <a:tcPr/>
                </a:tc>
              </a:tr>
              <a:tr h="7027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ESTATE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800" dirty="0" smtClean="0"/>
                        <a:t>estati brevi e fresche.</a:t>
                      </a:r>
                      <a:endParaRPr lang="it-IT" sz="2800" dirty="0"/>
                    </a:p>
                  </a:txBody>
                  <a:tcPr/>
                </a:tc>
              </a:tr>
              <a:tr h="7027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PRECIPITAZIONI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800" dirty="0" smtClean="0"/>
                        <a:t>NEVOSE</a:t>
                      </a:r>
                      <a:endParaRPr lang="it-IT" sz="2800" dirty="0"/>
                    </a:p>
                  </a:txBody>
                  <a:tcPr/>
                </a:tc>
              </a:tr>
              <a:tr h="7027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BIOMA</a:t>
                      </a:r>
                      <a:r>
                        <a:rPr lang="it-IT" sz="2400" b="1" baseline="0" dirty="0" smtClean="0"/>
                        <a:t> 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FORESTE</a:t>
                      </a:r>
                      <a:r>
                        <a:rPr lang="it-IT" sz="2400" baseline="0" dirty="0" smtClean="0"/>
                        <a:t> </a:t>
                      </a:r>
                      <a:r>
                        <a:rPr lang="it-IT" sz="2400" baseline="0" dirty="0" err="1" smtClean="0"/>
                        <a:t>DI</a:t>
                      </a:r>
                      <a:r>
                        <a:rPr lang="it-IT" sz="2400" baseline="0" dirty="0" smtClean="0"/>
                        <a:t> ALTA MONTAGNA</a:t>
                      </a:r>
                      <a:endParaRPr lang="it-IT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Ricapitolando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it-IT" dirty="0" smtClean="0"/>
              <a:t>Regioni climatiche 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 smtClean="0"/>
              <a:t>Clima subartico</a:t>
            </a:r>
          </a:p>
          <a:p>
            <a:r>
              <a:rPr lang="it-IT" dirty="0" smtClean="0"/>
              <a:t>Clima continentale</a:t>
            </a:r>
          </a:p>
          <a:p>
            <a:pPr lvl="1"/>
            <a:r>
              <a:rPr lang="it-IT" dirty="0" smtClean="0"/>
              <a:t>Freddo</a:t>
            </a:r>
          </a:p>
          <a:p>
            <a:pPr lvl="1"/>
            <a:r>
              <a:rPr lang="it-IT" dirty="0" err="1" smtClean="0"/>
              <a:t>Subcontinentale</a:t>
            </a:r>
            <a:endParaRPr lang="it-IT" dirty="0" smtClean="0"/>
          </a:p>
          <a:p>
            <a:pPr lvl="1"/>
            <a:r>
              <a:rPr lang="it-IT" dirty="0" smtClean="0"/>
              <a:t>Temperato</a:t>
            </a:r>
          </a:p>
          <a:p>
            <a:pPr lvl="1"/>
            <a:r>
              <a:rPr lang="it-IT" dirty="0" smtClean="0"/>
              <a:t>Arido</a:t>
            </a:r>
          </a:p>
          <a:p>
            <a:r>
              <a:rPr lang="it-IT" dirty="0" smtClean="0"/>
              <a:t>Clima atlantico</a:t>
            </a:r>
          </a:p>
          <a:p>
            <a:r>
              <a:rPr lang="it-IT" dirty="0" smtClean="0"/>
              <a:t>Clima Mediterraneo</a:t>
            </a:r>
          </a:p>
          <a:p>
            <a:r>
              <a:rPr lang="it-IT" dirty="0" smtClean="0"/>
              <a:t>Clima Alpino</a:t>
            </a:r>
          </a:p>
          <a:p>
            <a:pPr lvl="1">
              <a:buNone/>
            </a:pPr>
            <a:endParaRPr lang="it-IT" dirty="0" smtClean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it-IT" dirty="0" smtClean="0"/>
              <a:t>Biomi</a:t>
            </a:r>
            <a:endParaRPr lang="it-IT" dirty="0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Tundra</a:t>
            </a:r>
          </a:p>
          <a:p>
            <a:endParaRPr lang="it-IT" dirty="0" smtClean="0"/>
          </a:p>
          <a:p>
            <a:r>
              <a:rPr lang="it-IT" dirty="0" smtClean="0"/>
              <a:t>Taiga</a:t>
            </a:r>
          </a:p>
          <a:p>
            <a:r>
              <a:rPr lang="it-IT" dirty="0" smtClean="0"/>
              <a:t>Prateria</a:t>
            </a:r>
          </a:p>
          <a:p>
            <a:r>
              <a:rPr lang="it-IT" dirty="0" smtClean="0"/>
              <a:t>Foresta Temperata</a:t>
            </a:r>
          </a:p>
          <a:p>
            <a:r>
              <a:rPr lang="it-IT" dirty="0" smtClean="0"/>
              <a:t>Steppa</a:t>
            </a:r>
          </a:p>
          <a:p>
            <a:r>
              <a:rPr lang="it-IT" dirty="0" smtClean="0"/>
              <a:t>Brughiera</a:t>
            </a:r>
          </a:p>
          <a:p>
            <a:r>
              <a:rPr lang="it-IT" dirty="0" smtClean="0"/>
              <a:t>Foresta/Macchia </a:t>
            </a:r>
            <a:r>
              <a:rPr lang="it-IT" dirty="0" err="1" smtClean="0"/>
              <a:t>Med</a:t>
            </a:r>
            <a:r>
              <a:rPr lang="it-IT" dirty="0" smtClean="0"/>
              <a:t>.</a:t>
            </a:r>
          </a:p>
          <a:p>
            <a:r>
              <a:rPr lang="it-IT" dirty="0" smtClean="0"/>
              <a:t>Tundra/Taiga/Foresta</a:t>
            </a:r>
          </a:p>
          <a:p>
            <a:endParaRPr lang="it-IT" dirty="0" smtClean="0"/>
          </a:p>
          <a:p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>
            <a:off x="2915816" y="2420888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2267744" y="3212976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2627784" y="400506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1979712" y="4293096"/>
            <a:ext cx="266429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2915816" y="4797152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 flipV="1">
            <a:off x="3491880" y="5229200"/>
            <a:ext cx="108012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flipV="1">
            <a:off x="2555776" y="5589240"/>
            <a:ext cx="208823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 flipV="1">
            <a:off x="3275856" y="3573016"/>
            <a:ext cx="129614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11" name="Segnaposto contenuto 10" descr="img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7195" t="10820" r="4727" b="56602"/>
          <a:stretch>
            <a:fillRect/>
          </a:stretch>
        </p:blipFill>
        <p:spPr>
          <a:xfrm rot="10740000">
            <a:off x="1512254" y="626258"/>
            <a:ext cx="5791310" cy="5400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MARITTIMITA’ (VICINANZA AL MARE)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Gran parte dell’Europa</a:t>
            </a:r>
            <a:r>
              <a:rPr lang="it-IT" dirty="0" smtClean="0"/>
              <a:t> beneficia degli influssi mitigatori del mare (= il mare rende mite il clima). </a:t>
            </a:r>
          </a:p>
          <a:p>
            <a:r>
              <a:rPr lang="it-IT" dirty="0" smtClean="0"/>
              <a:t>Regioni affacciate direttamente sull’Atlantico hanno un clima più fresco d’estate e più caldo d’inverno.</a:t>
            </a:r>
          </a:p>
          <a:p>
            <a:r>
              <a:rPr lang="it-IT" dirty="0" smtClean="0"/>
              <a:t>Anche le regioni che si affacciano sul mar Mediterraneo hanno inverni miti.</a:t>
            </a:r>
          </a:p>
          <a:p>
            <a:r>
              <a:rPr lang="it-IT" dirty="0" smtClean="0"/>
              <a:t>Nelle aree più interne, l’influsso mitigatore del mare diminuisce e prevalgono le condizioni climatiche continentali.</a:t>
            </a:r>
            <a:endParaRPr lang="it-IT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b="1" dirty="0" smtClean="0">
                <a:solidFill>
                  <a:srgbClr val="FF0000"/>
                </a:solidFill>
              </a:rPr>
              <a:t>VICINANZA AI MARI </a:t>
            </a:r>
            <a:r>
              <a:rPr lang="it-IT" sz="3600" dirty="0" smtClean="0"/>
              <a:t>(</a:t>
            </a:r>
            <a:r>
              <a:rPr lang="it-IT" sz="3600" dirty="0" err="1" smtClean="0"/>
              <a:t>marittimità</a:t>
            </a:r>
            <a:r>
              <a:rPr lang="it-IT" sz="3600" dirty="0" smtClean="0"/>
              <a:t>) </a:t>
            </a:r>
            <a:br>
              <a:rPr lang="it-IT" sz="3600" dirty="0" smtClean="0"/>
            </a:br>
            <a:r>
              <a:rPr lang="it-IT" sz="3600" dirty="0" smtClean="0"/>
              <a:t>Gran </a:t>
            </a:r>
            <a:r>
              <a:rPr lang="it-IT" sz="3600" dirty="0" smtClean="0"/>
              <a:t>parte dell’Europa beneficia degli influssi mitigatori del mare (= il mare rende mite il clima). 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67544" y="1988840"/>
          <a:ext cx="82296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CORRENTI MARINE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La </a:t>
            </a:r>
            <a:r>
              <a:rPr lang="it-IT" b="1" dirty="0" smtClean="0">
                <a:solidFill>
                  <a:srgbClr val="FF0000"/>
                </a:solidFill>
              </a:rPr>
              <a:t>Corrente </a:t>
            </a:r>
            <a:r>
              <a:rPr lang="it-IT" b="1" dirty="0" smtClean="0">
                <a:solidFill>
                  <a:srgbClr val="FF0000"/>
                </a:solidFill>
              </a:rPr>
              <a:t>del </a:t>
            </a:r>
            <a:r>
              <a:rPr lang="it-IT" b="1" dirty="0" smtClean="0">
                <a:solidFill>
                  <a:srgbClr val="FF0000"/>
                </a:solidFill>
              </a:rPr>
              <a:t>Golfo </a:t>
            </a:r>
            <a:r>
              <a:rPr lang="it-IT" dirty="0" smtClean="0">
                <a:solidFill>
                  <a:srgbClr val="FF0000"/>
                </a:solidFill>
              </a:rPr>
              <a:t>è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smtClean="0">
                <a:solidFill>
                  <a:srgbClr val="FF0000"/>
                </a:solidFill>
              </a:rPr>
              <a:t>una corrente d’acqua calda </a:t>
            </a:r>
            <a:r>
              <a:rPr lang="it-IT" dirty="0" smtClean="0"/>
              <a:t>che </a:t>
            </a:r>
            <a:r>
              <a:rPr lang="it-IT" dirty="0" smtClean="0"/>
              <a:t>nasce </a:t>
            </a:r>
            <a:r>
              <a:rPr lang="it-IT" dirty="0" smtClean="0"/>
              <a:t>nel golfo del </a:t>
            </a:r>
            <a:r>
              <a:rPr lang="it-IT" dirty="0" smtClean="0"/>
              <a:t>Messico.</a:t>
            </a:r>
            <a:endParaRPr lang="it-IT" dirty="0" smtClean="0"/>
          </a:p>
          <a:p>
            <a:r>
              <a:rPr lang="it-IT" dirty="0" smtClean="0"/>
              <a:t>Il clima dei paesi </a:t>
            </a:r>
            <a:r>
              <a:rPr lang="it-IT" dirty="0" smtClean="0"/>
              <a:t>europei che si affacciano sull’Oceano </a:t>
            </a:r>
            <a:r>
              <a:rPr lang="it-IT" dirty="0" smtClean="0"/>
              <a:t>Atlantico</a:t>
            </a:r>
            <a:r>
              <a:rPr lang="it-IT" dirty="0" smtClean="0"/>
              <a:t> </a:t>
            </a:r>
            <a:r>
              <a:rPr lang="it-IT" dirty="0" smtClean="0"/>
              <a:t>(Portogallo</a:t>
            </a:r>
            <a:r>
              <a:rPr lang="it-IT" dirty="0" smtClean="0"/>
              <a:t>, Spagna, Francia, Islanda, Irlanda e Gran </a:t>
            </a:r>
            <a:r>
              <a:rPr lang="it-IT" dirty="0" smtClean="0"/>
              <a:t>Bretagna, Scandinavia)è mitigato </a:t>
            </a:r>
            <a:r>
              <a:rPr lang="it-IT" dirty="0" smtClean="0"/>
              <a:t>da questa </a:t>
            </a:r>
            <a:r>
              <a:rPr lang="it-IT" dirty="0" smtClean="0"/>
              <a:t>corrente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corrente del Golfo</a:t>
            </a:r>
            <a:endParaRPr lang="it-IT" dirty="0"/>
          </a:p>
        </p:txBody>
      </p:sp>
      <p:pic>
        <p:nvPicPr>
          <p:cNvPr id="4" name="Segnaposto contenuto 3" descr="img0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443" t="3861" r="8338" b="57955"/>
          <a:stretch>
            <a:fillRect/>
          </a:stretch>
        </p:blipFill>
        <p:spPr>
          <a:xfrm rot="16200000">
            <a:off x="2531680" y="644785"/>
            <a:ext cx="4080001" cy="576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 </a:t>
            </a:r>
            <a:r>
              <a:rPr lang="it-IT" b="1" dirty="0" smtClean="0"/>
              <a:t>VENTI</a:t>
            </a:r>
            <a:endParaRPr lang="it-IT" b="1" dirty="0"/>
          </a:p>
        </p:txBody>
      </p:sp>
      <p:pic>
        <p:nvPicPr>
          <p:cNvPr id="4" name="Segnaposto contenuto 3" descr="img0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6929" t="41378" r="25852" b="21044"/>
          <a:stretch>
            <a:fillRect/>
          </a:stretch>
        </p:blipFill>
        <p:spPr>
          <a:xfrm rot="16200000">
            <a:off x="323528" y="1412776"/>
            <a:ext cx="4320480" cy="4464496"/>
          </a:xfrm>
        </p:spPr>
      </p:pic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788024" y="1484784"/>
            <a:ext cx="4104456" cy="5112568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Dall’Oceano Atlantico </a:t>
            </a:r>
            <a:r>
              <a:rPr lang="it-IT" dirty="0" smtClean="0"/>
              <a:t>soffiano tutto l’anno </a:t>
            </a:r>
            <a:r>
              <a:rPr lang="it-IT" dirty="0" smtClean="0">
                <a:solidFill>
                  <a:srgbClr val="FF0000"/>
                </a:solidFill>
              </a:rPr>
              <a:t>venti</a:t>
            </a:r>
            <a:r>
              <a:rPr lang="it-IT" dirty="0" smtClean="0"/>
              <a:t> freschi carichi di umidità </a:t>
            </a:r>
            <a:r>
              <a:rPr lang="it-IT" dirty="0" smtClean="0"/>
              <a:t> (venti atlantici) che </a:t>
            </a:r>
            <a:r>
              <a:rPr lang="it-IT" dirty="0" smtClean="0">
                <a:solidFill>
                  <a:srgbClr val="FF0000"/>
                </a:solidFill>
              </a:rPr>
              <a:t>portano piogge su gran parte delle coste</a:t>
            </a:r>
            <a:r>
              <a:rPr lang="it-IT" dirty="0" smtClean="0"/>
              <a:t>. </a:t>
            </a:r>
            <a:endParaRPr lang="it-IT" dirty="0" smtClean="0"/>
          </a:p>
          <a:p>
            <a:r>
              <a:rPr lang="it-IT" dirty="0" smtClean="0"/>
              <a:t>Le regioni affacciate sull’Atlantico sono le aree in cui infatti si registrano le maggiori precipitazioni.</a:t>
            </a:r>
            <a:endParaRPr lang="it-IT" dirty="0" smtClean="0"/>
          </a:p>
          <a:p>
            <a:r>
              <a:rPr lang="it-IT" dirty="0" smtClean="0"/>
              <a:t>Tali </a:t>
            </a:r>
            <a:r>
              <a:rPr lang="it-IT" dirty="0" smtClean="0"/>
              <a:t>piogge diminuiscono procedendo verso est.</a:t>
            </a:r>
          </a:p>
          <a:p>
            <a:r>
              <a:rPr lang="it-IT" dirty="0" smtClean="0"/>
              <a:t>Da nord e da est spirano invece venti freddi che abbassano notevolmente la temperatura</a:t>
            </a:r>
            <a:r>
              <a:rPr lang="it-IT" dirty="0" smtClean="0"/>
              <a:t>.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it-IT" b="1" dirty="0" smtClean="0"/>
              <a:t>POSIZIONE DELLE ZONE </a:t>
            </a:r>
            <a:r>
              <a:rPr lang="it-IT" b="1" dirty="0" err="1" smtClean="0"/>
              <a:t>DI</a:t>
            </a:r>
            <a:r>
              <a:rPr lang="it-IT" b="1" dirty="0" smtClean="0"/>
              <a:t> ALTA E BASSA PRESSIONE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dirty="0" smtClean="0"/>
              <a:t>	</a:t>
            </a:r>
            <a:r>
              <a:rPr lang="it-IT" dirty="0" smtClean="0"/>
              <a:t>Il clima in Europa è condizionato dalla posizione dell’</a:t>
            </a:r>
            <a:endParaRPr lang="it-IT" dirty="0" smtClean="0"/>
          </a:p>
          <a:p>
            <a:r>
              <a:rPr lang="it-IT" sz="4800" dirty="0" smtClean="0"/>
              <a:t>ANTICICLONE </a:t>
            </a:r>
            <a:r>
              <a:rPr lang="it-IT" sz="4800" dirty="0" smtClean="0"/>
              <a:t>DELLE </a:t>
            </a:r>
            <a:r>
              <a:rPr lang="it-IT" sz="4800" dirty="0" smtClean="0"/>
              <a:t>AZZORRE IN </a:t>
            </a:r>
            <a:r>
              <a:rPr lang="it-IT" sz="4800" dirty="0" smtClean="0"/>
              <a:t>ESTATE (masse di aria calda proveniente dai tropici)</a:t>
            </a:r>
            <a:endParaRPr lang="it-IT" sz="4800" dirty="0" smtClean="0"/>
          </a:p>
          <a:p>
            <a:r>
              <a:rPr lang="it-IT" sz="4800" dirty="0" smtClean="0"/>
              <a:t>ANTICICLONE RUSSO-SIBERIANO </a:t>
            </a:r>
            <a:r>
              <a:rPr lang="it-IT" sz="4800" dirty="0" smtClean="0"/>
              <a:t>IN </a:t>
            </a:r>
            <a:r>
              <a:rPr lang="it-IT" sz="4800" dirty="0" smtClean="0"/>
              <a:t>INVERNO (aria fredda proveniente dal Polo Nord)</a:t>
            </a:r>
          </a:p>
          <a:p>
            <a:r>
              <a:rPr lang="it-IT" sz="4800" dirty="0" smtClean="0"/>
              <a:t>DALLE AREE CICLONICHE ATLANTICHE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</TotalTime>
  <Words>1245</Words>
  <Application>Microsoft Office PowerPoint</Application>
  <PresentationFormat>Presentazione su schermo (4:3)</PresentationFormat>
  <Paragraphs>193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34" baseType="lpstr">
      <vt:lpstr>Tema di Office</vt:lpstr>
      <vt:lpstr>IL CLIMA DELL’EUROPA</vt:lpstr>
      <vt:lpstr>Fattori che influenzano il clima europeo</vt:lpstr>
      <vt:lpstr>LATITUDINE</vt:lpstr>
      <vt:lpstr>MARITTIMITA’ (VICINANZA AL MARE)</vt:lpstr>
      <vt:lpstr>  VICINANZA AI MARI (marittimità)  Gran parte dell’Europa beneficia degli influssi mitigatori del mare (= il mare rende mite il clima).  </vt:lpstr>
      <vt:lpstr>CORRENTI MARINE</vt:lpstr>
      <vt:lpstr>La corrente del Golfo</vt:lpstr>
      <vt:lpstr>I VENTI</vt:lpstr>
      <vt:lpstr>POSIZIONE DELLE ZONE DI ALTA E BASSA PRESSIONE</vt:lpstr>
      <vt:lpstr>In inverno anticiclone  russo –siberiano </vt:lpstr>
      <vt:lpstr>In estate anticiclone delle Azzorre  </vt:lpstr>
      <vt:lpstr>DISPOSIZIONE DELLE CATENE MONTUOSE</vt:lpstr>
      <vt:lpstr>Catene montuose</vt:lpstr>
      <vt:lpstr>REGIONI CLIMATICHE EUROPEE</vt:lpstr>
      <vt:lpstr>Le regioni climatiche europee</vt:lpstr>
      <vt:lpstr>AMBIENTI NATURALI O BIOMI</vt:lpstr>
      <vt:lpstr>REGIONE DEL CLIMA SUBARTICO  (= sotto il circolo polare artico)</vt:lpstr>
      <vt:lpstr>TUNDRA</vt:lpstr>
      <vt:lpstr>TAIGA</vt:lpstr>
      <vt:lpstr>REGIONE DEL CLIMA CONTINENTALE</vt:lpstr>
      <vt:lpstr>CONTINENTALE FREDDO</vt:lpstr>
      <vt:lpstr>CLIMA CONTINENTALE ARIDO</vt:lpstr>
      <vt:lpstr>CLIMA CONTINENTALE TEMPERATO</vt:lpstr>
      <vt:lpstr>FORESTA TEMPERATA</vt:lpstr>
      <vt:lpstr>PRATERIA </vt:lpstr>
      <vt:lpstr>STEPPA</vt:lpstr>
      <vt:lpstr>REGIONE DEL CLIMA ATLANTICO</vt:lpstr>
      <vt:lpstr>BRUGHIERA</vt:lpstr>
      <vt:lpstr>REGIONE DEL CLIMA MEDITERRANEO</vt:lpstr>
      <vt:lpstr>FORESTA E MACCHIA MEDITERRANEA</vt:lpstr>
      <vt:lpstr>CLIMA ALPINO</vt:lpstr>
      <vt:lpstr>Ricapitolando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CLIMA DELL’EUROPA</dc:title>
  <dc:creator>Michela</dc:creator>
  <cp:lastModifiedBy>Marco</cp:lastModifiedBy>
  <cp:revision>18</cp:revision>
  <dcterms:created xsi:type="dcterms:W3CDTF">2013-02-06T12:15:43Z</dcterms:created>
  <dcterms:modified xsi:type="dcterms:W3CDTF">2014-03-12T14:19:24Z</dcterms:modified>
</cp:coreProperties>
</file>